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318" r:id="rId2"/>
    <p:sldId id="310" r:id="rId3"/>
    <p:sldId id="334" r:id="rId4"/>
    <p:sldId id="409" r:id="rId5"/>
    <p:sldId id="413" r:id="rId6"/>
    <p:sldId id="414" r:id="rId7"/>
    <p:sldId id="415" r:id="rId8"/>
    <p:sldId id="416" r:id="rId9"/>
    <p:sldId id="417" r:id="rId10"/>
    <p:sldId id="418" r:id="rId11"/>
    <p:sldId id="346" r:id="rId12"/>
    <p:sldId id="420" r:id="rId13"/>
    <p:sldId id="359" r:id="rId14"/>
    <p:sldId id="396" r:id="rId15"/>
    <p:sldId id="397" r:id="rId16"/>
    <p:sldId id="398" r:id="rId17"/>
    <p:sldId id="399" r:id="rId18"/>
    <p:sldId id="400" r:id="rId19"/>
    <p:sldId id="401" r:id="rId20"/>
    <p:sldId id="402" r:id="rId21"/>
    <p:sldId id="421" r:id="rId22"/>
    <p:sldId id="423" r:id="rId23"/>
    <p:sldId id="424" r:id="rId24"/>
    <p:sldId id="425" r:id="rId25"/>
    <p:sldId id="422" r:id="rId26"/>
    <p:sldId id="419" r:id="rId27"/>
    <p:sldId id="407" r:id="rId28"/>
    <p:sldId id="404" r:id="rId29"/>
    <p:sldId id="426" r:id="rId30"/>
    <p:sldId id="427" r:id="rId31"/>
    <p:sldId id="428" r:id="rId32"/>
    <p:sldId id="429" r:id="rId33"/>
    <p:sldId id="403" r:id="rId34"/>
    <p:sldId id="408" r:id="rId35"/>
    <p:sldId id="405" r:id="rId36"/>
    <p:sldId id="433" r:id="rId37"/>
    <p:sldId id="434" r:id="rId38"/>
    <p:sldId id="445" r:id="rId39"/>
    <p:sldId id="446" r:id="rId40"/>
    <p:sldId id="442" r:id="rId41"/>
    <p:sldId id="447" r:id="rId42"/>
    <p:sldId id="448" r:id="rId43"/>
    <p:sldId id="449" r:id="rId44"/>
    <p:sldId id="435" r:id="rId45"/>
    <p:sldId id="436" r:id="rId46"/>
    <p:sldId id="451" r:id="rId47"/>
    <p:sldId id="452" r:id="rId48"/>
    <p:sldId id="453" r:id="rId49"/>
    <p:sldId id="454" r:id="rId50"/>
    <p:sldId id="456" r:id="rId51"/>
    <p:sldId id="457" r:id="rId52"/>
    <p:sldId id="458" r:id="rId53"/>
    <p:sldId id="459" r:id="rId54"/>
    <p:sldId id="437" r:id="rId55"/>
    <p:sldId id="450" r:id="rId56"/>
    <p:sldId id="406" r:id="rId57"/>
    <p:sldId id="410"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koll, Jon-Cody" initials="JS" lastIdx="16" clrIdx="0">
    <p:extLst>
      <p:ext uri="{19B8F6BF-5375-455C-9EA6-DF929625EA0E}">
        <p15:presenceInfo xmlns:p15="http://schemas.microsoft.com/office/powerpoint/2012/main" userId="Sokoll, Jon-Cod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A14F"/>
    <a:srgbClr val="8CD17D"/>
    <a:srgbClr val="B6992D"/>
    <a:srgbClr val="F1CE63"/>
    <a:srgbClr val="80C23F"/>
    <a:srgbClr val="EA2766"/>
    <a:srgbClr val="F8DA4D"/>
    <a:srgbClr val="48CEC8"/>
    <a:srgbClr val="52D0CA"/>
    <a:srgbClr val="42C0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25" autoAdjust="0"/>
    <p:restoredTop sz="87007" autoAdjust="0"/>
  </p:normalViewPr>
  <p:slideViewPr>
    <p:cSldViewPr snapToGrid="0" snapToObjects="1">
      <p:cViewPr varScale="1">
        <p:scale>
          <a:sx n="75" d="100"/>
          <a:sy n="75" d="100"/>
        </p:scale>
        <p:origin x="1450"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BF13E-F6D8-4D26-BFC1-0A21FD494D2B}" type="datetimeFigureOut">
              <a:rPr lang="en-US" smtClean="0"/>
              <a:t>8/20/2020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CCF04-72EA-4CAA-B92D-F754AEF2EFAC}" type="slidenum">
              <a:rPr lang="en-US" smtClean="0"/>
              <a:t>‹#›</a:t>
            </a:fld>
            <a:endParaRPr lang="en-US"/>
          </a:p>
        </p:txBody>
      </p:sp>
    </p:spTree>
    <p:extLst>
      <p:ext uri="{BB962C8B-B14F-4D97-AF65-F5344CB8AC3E}">
        <p14:creationId xmlns:p14="http://schemas.microsoft.com/office/powerpoint/2010/main" val="4245362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4CCF04-72EA-4CAA-B92D-F754AEF2EFAC}" type="slidenum">
              <a:rPr lang="en-US" smtClean="0"/>
              <a:t>2</a:t>
            </a:fld>
            <a:endParaRPr lang="en-US"/>
          </a:p>
        </p:txBody>
      </p:sp>
    </p:spTree>
    <p:extLst>
      <p:ext uri="{BB962C8B-B14F-4D97-AF65-F5344CB8AC3E}">
        <p14:creationId xmlns:p14="http://schemas.microsoft.com/office/powerpoint/2010/main" val="376344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Game of </a:t>
            </a:r>
            <a:r>
              <a:rPr lang="en-US"/>
              <a:t>Thrones</a:t>
            </a:r>
            <a:r>
              <a:rPr lang="en-US" baseline="0"/>
              <a:t> example!</a:t>
            </a:r>
            <a:endParaRPr lang="en-US"/>
          </a:p>
        </p:txBody>
      </p:sp>
      <p:sp>
        <p:nvSpPr>
          <p:cNvPr id="4" name="Slide Number Placeholder 3"/>
          <p:cNvSpPr>
            <a:spLocks noGrp="1"/>
          </p:cNvSpPr>
          <p:nvPr>
            <p:ph type="sldNum" sz="quarter" idx="10"/>
          </p:nvPr>
        </p:nvSpPr>
        <p:spPr/>
        <p:txBody>
          <a:bodyPr/>
          <a:lstStyle/>
          <a:p>
            <a:fld id="{654CCF04-72EA-4CAA-B92D-F754AEF2EFAC}" type="slidenum">
              <a:rPr lang="en-US" smtClean="0"/>
              <a:t>41</a:t>
            </a:fld>
            <a:endParaRPr lang="en-US"/>
          </a:p>
        </p:txBody>
      </p:sp>
    </p:spTree>
    <p:extLst>
      <p:ext uri="{BB962C8B-B14F-4D97-AF65-F5344CB8AC3E}">
        <p14:creationId xmlns:p14="http://schemas.microsoft.com/office/powerpoint/2010/main" val="2177814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Game of </a:t>
            </a:r>
            <a:r>
              <a:rPr lang="en-US"/>
              <a:t>Thrones</a:t>
            </a:r>
            <a:r>
              <a:rPr lang="en-US" baseline="0"/>
              <a:t> example!</a:t>
            </a:r>
            <a:endParaRPr lang="en-US"/>
          </a:p>
        </p:txBody>
      </p:sp>
      <p:sp>
        <p:nvSpPr>
          <p:cNvPr id="4" name="Slide Number Placeholder 3"/>
          <p:cNvSpPr>
            <a:spLocks noGrp="1"/>
          </p:cNvSpPr>
          <p:nvPr>
            <p:ph type="sldNum" sz="quarter" idx="10"/>
          </p:nvPr>
        </p:nvSpPr>
        <p:spPr/>
        <p:txBody>
          <a:bodyPr/>
          <a:lstStyle/>
          <a:p>
            <a:fld id="{654CCF04-72EA-4CAA-B92D-F754AEF2EFAC}" type="slidenum">
              <a:rPr lang="en-US" smtClean="0"/>
              <a:t>42</a:t>
            </a:fld>
            <a:endParaRPr lang="en-US"/>
          </a:p>
        </p:txBody>
      </p:sp>
    </p:spTree>
    <p:extLst>
      <p:ext uri="{BB962C8B-B14F-4D97-AF65-F5344CB8AC3E}">
        <p14:creationId xmlns:p14="http://schemas.microsoft.com/office/powerpoint/2010/main" val="32389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Game of </a:t>
            </a:r>
            <a:r>
              <a:rPr lang="en-US"/>
              <a:t>Thrones</a:t>
            </a:r>
            <a:r>
              <a:rPr lang="en-US" baseline="0"/>
              <a:t> example!</a:t>
            </a:r>
            <a:endParaRPr lang="en-US"/>
          </a:p>
        </p:txBody>
      </p:sp>
      <p:sp>
        <p:nvSpPr>
          <p:cNvPr id="4" name="Slide Number Placeholder 3"/>
          <p:cNvSpPr>
            <a:spLocks noGrp="1"/>
          </p:cNvSpPr>
          <p:nvPr>
            <p:ph type="sldNum" sz="quarter" idx="10"/>
          </p:nvPr>
        </p:nvSpPr>
        <p:spPr/>
        <p:txBody>
          <a:bodyPr/>
          <a:lstStyle/>
          <a:p>
            <a:fld id="{654CCF04-72EA-4CAA-B92D-F754AEF2EFAC}" type="slidenum">
              <a:rPr lang="en-US" smtClean="0"/>
              <a:t>43</a:t>
            </a:fld>
            <a:endParaRPr lang="en-US"/>
          </a:p>
        </p:txBody>
      </p:sp>
    </p:spTree>
    <p:extLst>
      <p:ext uri="{BB962C8B-B14F-4D97-AF65-F5344CB8AC3E}">
        <p14:creationId xmlns:p14="http://schemas.microsoft.com/office/powerpoint/2010/main" val="235005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CCF04-72EA-4CAA-B92D-F754AEF2EFAC}" type="slidenum">
              <a:rPr lang="en-US" smtClean="0"/>
              <a:t>47</a:t>
            </a:fld>
            <a:endParaRPr lang="en-US"/>
          </a:p>
        </p:txBody>
      </p:sp>
    </p:spTree>
    <p:extLst>
      <p:ext uri="{BB962C8B-B14F-4D97-AF65-F5344CB8AC3E}">
        <p14:creationId xmlns:p14="http://schemas.microsoft.com/office/powerpoint/2010/main" val="3631837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4CCF04-72EA-4CAA-B92D-F754AEF2EFAC}" type="slidenum">
              <a:rPr lang="en-US" smtClean="0"/>
              <a:t>3</a:t>
            </a:fld>
            <a:endParaRPr lang="en-US"/>
          </a:p>
        </p:txBody>
      </p:sp>
    </p:spTree>
    <p:extLst>
      <p:ext uri="{BB962C8B-B14F-4D97-AF65-F5344CB8AC3E}">
        <p14:creationId xmlns:p14="http://schemas.microsoft.com/office/powerpoint/2010/main" val="169429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4CCF04-72EA-4CAA-B92D-F754AEF2EFAC}" type="slidenum">
              <a:rPr lang="en-US" smtClean="0"/>
              <a:t>4</a:t>
            </a:fld>
            <a:endParaRPr lang="en-US"/>
          </a:p>
        </p:txBody>
      </p:sp>
    </p:spTree>
    <p:extLst>
      <p:ext uri="{BB962C8B-B14F-4D97-AF65-F5344CB8AC3E}">
        <p14:creationId xmlns:p14="http://schemas.microsoft.com/office/powerpoint/2010/main" val="2887283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https://translatingnerd.com/2018/02/08/searching-for-lost-nuclear-bombs-bayes-rule-in-action/</a:t>
            </a:r>
          </a:p>
          <a:p>
            <a:endParaRPr lang="en-US" dirty="0"/>
          </a:p>
        </p:txBody>
      </p:sp>
      <p:sp>
        <p:nvSpPr>
          <p:cNvPr id="4" name="Slide Number Placeholder 3"/>
          <p:cNvSpPr>
            <a:spLocks noGrp="1"/>
          </p:cNvSpPr>
          <p:nvPr>
            <p:ph type="sldNum" sz="quarter" idx="10"/>
          </p:nvPr>
        </p:nvSpPr>
        <p:spPr/>
        <p:txBody>
          <a:bodyPr/>
          <a:lstStyle/>
          <a:p>
            <a:fld id="{654CCF04-72EA-4CAA-B92D-F754AEF2EFAC}" type="slidenum">
              <a:rPr lang="en-US" smtClean="0"/>
              <a:t>19</a:t>
            </a:fld>
            <a:endParaRPr lang="en-US"/>
          </a:p>
        </p:txBody>
      </p:sp>
    </p:spTree>
    <p:extLst>
      <p:ext uri="{BB962C8B-B14F-4D97-AF65-F5344CB8AC3E}">
        <p14:creationId xmlns:p14="http://schemas.microsoft.com/office/powerpoint/2010/main" val="4092373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Game of </a:t>
            </a:r>
            <a:r>
              <a:rPr lang="en-US"/>
              <a:t>Thrones</a:t>
            </a:r>
            <a:r>
              <a:rPr lang="en-US" baseline="0"/>
              <a:t> example!</a:t>
            </a:r>
            <a:endParaRPr lang="en-US"/>
          </a:p>
        </p:txBody>
      </p:sp>
      <p:sp>
        <p:nvSpPr>
          <p:cNvPr id="4" name="Slide Number Placeholder 3"/>
          <p:cNvSpPr>
            <a:spLocks noGrp="1"/>
          </p:cNvSpPr>
          <p:nvPr>
            <p:ph type="sldNum" sz="quarter" idx="10"/>
          </p:nvPr>
        </p:nvSpPr>
        <p:spPr/>
        <p:txBody>
          <a:bodyPr/>
          <a:lstStyle/>
          <a:p>
            <a:fld id="{654CCF04-72EA-4CAA-B92D-F754AEF2EFAC}" type="slidenum">
              <a:rPr lang="en-US" smtClean="0"/>
              <a:t>33</a:t>
            </a:fld>
            <a:endParaRPr lang="en-US"/>
          </a:p>
        </p:txBody>
      </p:sp>
    </p:spTree>
    <p:extLst>
      <p:ext uri="{BB962C8B-B14F-4D97-AF65-F5344CB8AC3E}">
        <p14:creationId xmlns:p14="http://schemas.microsoft.com/office/powerpoint/2010/main" val="30558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Game of </a:t>
            </a:r>
            <a:r>
              <a:rPr lang="en-US"/>
              <a:t>Thrones</a:t>
            </a:r>
            <a:r>
              <a:rPr lang="en-US" baseline="0"/>
              <a:t> example!</a:t>
            </a:r>
            <a:endParaRPr lang="en-US"/>
          </a:p>
        </p:txBody>
      </p:sp>
      <p:sp>
        <p:nvSpPr>
          <p:cNvPr id="4" name="Slide Number Placeholder 3"/>
          <p:cNvSpPr>
            <a:spLocks noGrp="1"/>
          </p:cNvSpPr>
          <p:nvPr>
            <p:ph type="sldNum" sz="quarter" idx="10"/>
          </p:nvPr>
        </p:nvSpPr>
        <p:spPr/>
        <p:txBody>
          <a:bodyPr/>
          <a:lstStyle/>
          <a:p>
            <a:fld id="{654CCF04-72EA-4CAA-B92D-F754AEF2EFAC}" type="slidenum">
              <a:rPr lang="en-US" smtClean="0"/>
              <a:t>37</a:t>
            </a:fld>
            <a:endParaRPr lang="en-US"/>
          </a:p>
        </p:txBody>
      </p:sp>
    </p:spTree>
    <p:extLst>
      <p:ext uri="{BB962C8B-B14F-4D97-AF65-F5344CB8AC3E}">
        <p14:creationId xmlns:p14="http://schemas.microsoft.com/office/powerpoint/2010/main" val="799131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Game of </a:t>
            </a:r>
            <a:r>
              <a:rPr lang="en-US"/>
              <a:t>Thrones</a:t>
            </a:r>
            <a:r>
              <a:rPr lang="en-US" baseline="0"/>
              <a:t> example!</a:t>
            </a:r>
            <a:endParaRPr lang="en-US"/>
          </a:p>
        </p:txBody>
      </p:sp>
      <p:sp>
        <p:nvSpPr>
          <p:cNvPr id="4" name="Slide Number Placeholder 3"/>
          <p:cNvSpPr>
            <a:spLocks noGrp="1"/>
          </p:cNvSpPr>
          <p:nvPr>
            <p:ph type="sldNum" sz="quarter" idx="10"/>
          </p:nvPr>
        </p:nvSpPr>
        <p:spPr/>
        <p:txBody>
          <a:bodyPr/>
          <a:lstStyle/>
          <a:p>
            <a:fld id="{654CCF04-72EA-4CAA-B92D-F754AEF2EFAC}" type="slidenum">
              <a:rPr lang="en-US" smtClean="0"/>
              <a:t>38</a:t>
            </a:fld>
            <a:endParaRPr lang="en-US"/>
          </a:p>
        </p:txBody>
      </p:sp>
    </p:spTree>
    <p:extLst>
      <p:ext uri="{BB962C8B-B14F-4D97-AF65-F5344CB8AC3E}">
        <p14:creationId xmlns:p14="http://schemas.microsoft.com/office/powerpoint/2010/main" val="3870807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Game of </a:t>
            </a:r>
            <a:r>
              <a:rPr lang="en-US"/>
              <a:t>Thrones</a:t>
            </a:r>
            <a:r>
              <a:rPr lang="en-US" baseline="0"/>
              <a:t> example!</a:t>
            </a:r>
            <a:endParaRPr lang="en-US"/>
          </a:p>
        </p:txBody>
      </p:sp>
      <p:sp>
        <p:nvSpPr>
          <p:cNvPr id="4" name="Slide Number Placeholder 3"/>
          <p:cNvSpPr>
            <a:spLocks noGrp="1"/>
          </p:cNvSpPr>
          <p:nvPr>
            <p:ph type="sldNum" sz="quarter" idx="10"/>
          </p:nvPr>
        </p:nvSpPr>
        <p:spPr/>
        <p:txBody>
          <a:bodyPr/>
          <a:lstStyle/>
          <a:p>
            <a:fld id="{654CCF04-72EA-4CAA-B92D-F754AEF2EFAC}" type="slidenum">
              <a:rPr lang="en-US" smtClean="0"/>
              <a:t>39</a:t>
            </a:fld>
            <a:endParaRPr lang="en-US"/>
          </a:p>
        </p:txBody>
      </p:sp>
    </p:spTree>
    <p:extLst>
      <p:ext uri="{BB962C8B-B14F-4D97-AF65-F5344CB8AC3E}">
        <p14:creationId xmlns:p14="http://schemas.microsoft.com/office/powerpoint/2010/main" val="401390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Game of </a:t>
            </a:r>
            <a:r>
              <a:rPr lang="en-US"/>
              <a:t>Thrones</a:t>
            </a:r>
            <a:r>
              <a:rPr lang="en-US" baseline="0"/>
              <a:t> example!</a:t>
            </a:r>
            <a:endParaRPr lang="en-US"/>
          </a:p>
        </p:txBody>
      </p:sp>
      <p:sp>
        <p:nvSpPr>
          <p:cNvPr id="4" name="Slide Number Placeholder 3"/>
          <p:cNvSpPr>
            <a:spLocks noGrp="1"/>
          </p:cNvSpPr>
          <p:nvPr>
            <p:ph type="sldNum" sz="quarter" idx="10"/>
          </p:nvPr>
        </p:nvSpPr>
        <p:spPr/>
        <p:txBody>
          <a:bodyPr/>
          <a:lstStyle/>
          <a:p>
            <a:fld id="{654CCF04-72EA-4CAA-B92D-F754AEF2EFAC}" type="slidenum">
              <a:rPr lang="en-US" smtClean="0"/>
              <a:t>40</a:t>
            </a:fld>
            <a:endParaRPr lang="en-US"/>
          </a:p>
        </p:txBody>
      </p:sp>
    </p:spTree>
    <p:extLst>
      <p:ext uri="{BB962C8B-B14F-4D97-AF65-F5344CB8AC3E}">
        <p14:creationId xmlns:p14="http://schemas.microsoft.com/office/powerpoint/2010/main" val="4218033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4278C9-BB4A-EF4E-899A-11AFB524916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293886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4278C9-BB4A-EF4E-899A-11AFB524916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3604186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4278C9-BB4A-EF4E-899A-11AFB524916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969649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4278C9-BB4A-EF4E-899A-11AFB524916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292227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4278C9-BB4A-EF4E-899A-11AFB5249162}"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1964040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4278C9-BB4A-EF4E-899A-11AFB5249162}"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2256791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4278C9-BB4A-EF4E-899A-11AFB5249162}" type="datetimeFigureOut">
              <a:rPr lang="en-US" smtClean="0"/>
              <a:t>8/20/2020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2198766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4278C9-BB4A-EF4E-899A-11AFB5249162}" type="datetimeFigureOut">
              <a:rPr lang="en-US" smtClean="0"/>
              <a:t>8/20/2020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253297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4278C9-BB4A-EF4E-899A-11AFB5249162}" type="datetimeFigureOut">
              <a:rPr lang="en-US" smtClean="0"/>
              <a:t>8/20/2020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1960932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4278C9-BB4A-EF4E-899A-11AFB5249162}"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1031705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4278C9-BB4A-EF4E-899A-11AFB5249162}"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F58D0E-3425-954F-B795-37A3A2927A8C}" type="slidenum">
              <a:rPr lang="en-US" smtClean="0"/>
              <a:t>‹#›</a:t>
            </a:fld>
            <a:endParaRPr lang="en-US"/>
          </a:p>
        </p:txBody>
      </p:sp>
    </p:spTree>
    <p:extLst>
      <p:ext uri="{BB962C8B-B14F-4D97-AF65-F5344CB8AC3E}">
        <p14:creationId xmlns:p14="http://schemas.microsoft.com/office/powerpoint/2010/main" val="616979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4278C9-BB4A-EF4E-899A-11AFB5249162}" type="datetimeFigureOut">
              <a:rPr lang="en-US" smtClean="0"/>
              <a:t>8/20/2020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F58D0E-3425-954F-B795-37A3A2927A8C}" type="slidenum">
              <a:rPr lang="en-US" smtClean="0"/>
              <a:t>‹#›</a:t>
            </a:fld>
            <a:endParaRPr lang="en-US"/>
          </a:p>
        </p:txBody>
      </p:sp>
    </p:spTree>
    <p:extLst>
      <p:ext uri="{BB962C8B-B14F-4D97-AF65-F5344CB8AC3E}">
        <p14:creationId xmlns:p14="http://schemas.microsoft.com/office/powerpoint/2010/main" val="3427566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eb.stanford.edu/~jurafsky/slp3/5.pdf" TargetMode="External"/><Relationship Id="rId2" Type="http://schemas.openxmlformats.org/officeDocument/2006/relationships/hyperlink" Target="https://en.wikipedia.org/wiki/K-nearest_neighbors_algorithm"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20096"/>
            <a:ext cx="9144001" cy="6858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 name="Straight Connector 4"/>
          <p:cNvCxnSpPr/>
          <p:nvPr/>
        </p:nvCxnSpPr>
        <p:spPr>
          <a:xfrm>
            <a:off x="589045" y="625755"/>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89045" y="1657031"/>
            <a:ext cx="7952104" cy="1446550"/>
          </a:xfrm>
          <a:prstGeom prst="rect">
            <a:avLst/>
          </a:prstGeom>
          <a:noFill/>
        </p:spPr>
        <p:txBody>
          <a:bodyPr wrap="square" rtlCol="0">
            <a:spAutoFit/>
          </a:bodyPr>
          <a:lstStyle/>
          <a:p>
            <a:r>
              <a:rPr lang="en-US" sz="8800" b="1" dirty="0">
                <a:solidFill>
                  <a:schemeClr val="bg1"/>
                </a:solidFill>
                <a:cs typeface="Times New Roman"/>
              </a:rPr>
              <a:t>CLASSIFICATION</a:t>
            </a:r>
            <a:endParaRPr lang="en-US" sz="8800" b="1" i="1" dirty="0">
              <a:solidFill>
                <a:schemeClr val="bg1"/>
              </a:solidFill>
              <a:cs typeface="Times New Roman"/>
            </a:endParaRPr>
          </a:p>
        </p:txBody>
      </p:sp>
      <p:sp>
        <p:nvSpPr>
          <p:cNvPr id="12" name="TextBox 11"/>
          <p:cNvSpPr txBox="1"/>
          <p:nvPr/>
        </p:nvSpPr>
        <p:spPr>
          <a:xfrm>
            <a:off x="589045" y="652444"/>
            <a:ext cx="4212709" cy="400110"/>
          </a:xfrm>
          <a:prstGeom prst="rect">
            <a:avLst/>
          </a:prstGeom>
          <a:noFill/>
        </p:spPr>
        <p:txBody>
          <a:bodyPr wrap="square" rtlCol="0">
            <a:spAutoFit/>
          </a:bodyPr>
          <a:lstStyle/>
          <a:p>
            <a:r>
              <a:rPr lang="en-US" sz="2000" b="1" dirty="0">
                <a:solidFill>
                  <a:srgbClr val="80C23F"/>
                </a:solidFill>
              </a:rPr>
              <a:t>MACHINE LEARNING GUILD</a:t>
            </a:r>
          </a:p>
        </p:txBody>
      </p:sp>
    </p:spTree>
    <p:extLst>
      <p:ext uri="{BB962C8B-B14F-4D97-AF65-F5344CB8AC3E}">
        <p14:creationId xmlns:p14="http://schemas.microsoft.com/office/powerpoint/2010/main" val="1809421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4919360" cy="707886"/>
          </a:xfrm>
          <a:prstGeom prst="rect">
            <a:avLst/>
          </a:prstGeom>
          <a:noFill/>
        </p:spPr>
        <p:txBody>
          <a:bodyPr wrap="none" rtlCol="0">
            <a:spAutoFit/>
          </a:bodyPr>
          <a:lstStyle/>
          <a:p>
            <a:r>
              <a:rPr lang="en-US" sz="4000" b="1" dirty="0"/>
              <a:t>CORE OF THE MODELS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3" name="TextBox 12">
            <a:extLst>
              <a:ext uri="{FF2B5EF4-FFF2-40B4-BE49-F238E27FC236}">
                <a16:creationId xmlns:a16="http://schemas.microsoft.com/office/drawing/2014/main" id="{40A812B5-7436-C64D-8FCB-47F33BBDAA96}"/>
              </a:ext>
            </a:extLst>
          </p:cNvPr>
          <p:cNvSpPr txBox="1"/>
          <p:nvPr/>
        </p:nvSpPr>
        <p:spPr>
          <a:xfrm>
            <a:off x="307975" y="2250056"/>
            <a:ext cx="6965979" cy="369332"/>
          </a:xfrm>
          <a:prstGeom prst="rect">
            <a:avLst/>
          </a:prstGeom>
          <a:noFill/>
        </p:spPr>
        <p:txBody>
          <a:bodyPr wrap="square" rtlCol="0">
            <a:spAutoFit/>
          </a:bodyPr>
          <a:lstStyle/>
          <a:p>
            <a:pPr algn="ctr"/>
            <a:r>
              <a:rPr lang="en-US" i="1" dirty="0"/>
              <a:t>Can you tell me these for logistic regression?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4247317"/>
          </a:xfrm>
          <a:prstGeom prst="rect">
            <a:avLst/>
          </a:prstGeom>
          <a:noFill/>
        </p:spPr>
        <p:txBody>
          <a:bodyPr wrap="square" rtlCol="0">
            <a:spAutoFit/>
          </a:bodyPr>
          <a:lstStyle/>
          <a:p>
            <a:r>
              <a:rPr lang="en-US" dirty="0"/>
              <a:t>1) Model Form</a:t>
            </a:r>
          </a:p>
          <a:p>
            <a:r>
              <a:rPr lang="en-US" dirty="0"/>
              <a:t>Sigmoid </a:t>
            </a:r>
          </a:p>
          <a:p>
            <a:endParaRPr lang="en-US" dirty="0"/>
          </a:p>
          <a:p>
            <a:endParaRPr lang="en-US" dirty="0"/>
          </a:p>
          <a:p>
            <a:r>
              <a:rPr lang="en-US" dirty="0"/>
              <a:t>2) Loss Function</a:t>
            </a:r>
          </a:p>
          <a:p>
            <a:r>
              <a:rPr lang="en-US" dirty="0"/>
              <a:t>Binary Cross Entropy</a:t>
            </a:r>
          </a:p>
          <a:p>
            <a:endParaRPr lang="en-US" dirty="0"/>
          </a:p>
          <a:p>
            <a:endParaRPr lang="en-US" dirty="0"/>
          </a:p>
          <a:p>
            <a:endParaRPr lang="en-US" dirty="0"/>
          </a:p>
          <a:p>
            <a:r>
              <a:rPr lang="en-US" dirty="0"/>
              <a:t>3) Optimization Criterion</a:t>
            </a:r>
            <a:endParaRPr lang="en-US" i="1" dirty="0"/>
          </a:p>
          <a:p>
            <a:r>
              <a:rPr lang="en-US" dirty="0"/>
              <a:t>Average Log-Likelihood</a:t>
            </a:r>
            <a:endParaRPr lang="en-US" i="1" dirty="0"/>
          </a:p>
          <a:p>
            <a:endParaRPr lang="en-US" i="1" dirty="0"/>
          </a:p>
          <a:p>
            <a:r>
              <a:rPr lang="en-US" dirty="0"/>
              <a:t>4) Optimization Routine</a:t>
            </a:r>
          </a:p>
          <a:p>
            <a:r>
              <a:rPr lang="en-US" dirty="0"/>
              <a:t>			Gradient Descent!</a:t>
            </a:r>
          </a:p>
          <a:p>
            <a:endParaRPr lang="en-US" dirty="0"/>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7745D522-6A3B-1140-8784-F3500915C3EF}"/>
              </a:ext>
            </a:extLst>
          </p:cNvPr>
          <p:cNvPicPr>
            <a:picLocks noChangeAspect="1"/>
          </p:cNvPicPr>
          <p:nvPr/>
        </p:nvPicPr>
        <p:blipFill>
          <a:blip r:embed="rId2"/>
          <a:stretch>
            <a:fillRect/>
          </a:stretch>
        </p:blipFill>
        <p:spPr>
          <a:xfrm>
            <a:off x="2341531" y="3175131"/>
            <a:ext cx="2188605" cy="528284"/>
          </a:xfrm>
          <a:prstGeom prst="rect">
            <a:avLst/>
          </a:prstGeom>
        </p:spPr>
      </p:pic>
      <p:pic>
        <p:nvPicPr>
          <p:cNvPr id="22" name="Picture 21">
            <a:extLst>
              <a:ext uri="{FF2B5EF4-FFF2-40B4-BE49-F238E27FC236}">
                <a16:creationId xmlns:a16="http://schemas.microsoft.com/office/drawing/2014/main" id="{36567AB7-A53A-5D4A-AA7D-ECFC8681B2DE}"/>
              </a:ext>
            </a:extLst>
          </p:cNvPr>
          <p:cNvPicPr>
            <a:picLocks noChangeAspect="1"/>
          </p:cNvPicPr>
          <p:nvPr/>
        </p:nvPicPr>
        <p:blipFill>
          <a:blip r:embed="rId3"/>
          <a:stretch>
            <a:fillRect/>
          </a:stretch>
        </p:blipFill>
        <p:spPr>
          <a:xfrm>
            <a:off x="2341531" y="4559668"/>
            <a:ext cx="1922852" cy="443735"/>
          </a:xfrm>
          <a:prstGeom prst="rect">
            <a:avLst/>
          </a:prstGeom>
        </p:spPr>
      </p:pic>
      <p:pic>
        <p:nvPicPr>
          <p:cNvPr id="24" name="Picture 23">
            <a:extLst>
              <a:ext uri="{FF2B5EF4-FFF2-40B4-BE49-F238E27FC236}">
                <a16:creationId xmlns:a16="http://schemas.microsoft.com/office/drawing/2014/main" id="{EB9AD067-F98E-0E46-A5C6-D2037606D2B3}"/>
              </a:ext>
            </a:extLst>
          </p:cNvPr>
          <p:cNvPicPr>
            <a:picLocks noChangeAspect="1"/>
          </p:cNvPicPr>
          <p:nvPr/>
        </p:nvPicPr>
        <p:blipFill>
          <a:blip r:embed="rId4"/>
          <a:stretch>
            <a:fillRect/>
          </a:stretch>
        </p:blipFill>
        <p:spPr>
          <a:xfrm>
            <a:off x="3048725" y="5621388"/>
            <a:ext cx="1922852" cy="527842"/>
          </a:xfrm>
          <a:prstGeom prst="rect">
            <a:avLst/>
          </a:prstGeom>
        </p:spPr>
      </p:pic>
      <p:pic>
        <p:nvPicPr>
          <p:cNvPr id="25" name="Picture 24">
            <a:extLst>
              <a:ext uri="{FF2B5EF4-FFF2-40B4-BE49-F238E27FC236}">
                <a16:creationId xmlns:a16="http://schemas.microsoft.com/office/drawing/2014/main" id="{DF0B8670-AC48-B94D-BD93-075926AACB63}"/>
              </a:ext>
            </a:extLst>
          </p:cNvPr>
          <p:cNvPicPr>
            <a:picLocks noChangeAspect="1"/>
          </p:cNvPicPr>
          <p:nvPr/>
        </p:nvPicPr>
        <p:blipFill>
          <a:blip r:embed="rId5"/>
          <a:stretch>
            <a:fillRect/>
          </a:stretch>
        </p:blipFill>
        <p:spPr>
          <a:xfrm>
            <a:off x="4703064" y="4543597"/>
            <a:ext cx="4273772" cy="443725"/>
          </a:xfrm>
          <a:prstGeom prst="rect">
            <a:avLst/>
          </a:prstGeom>
        </p:spPr>
      </p:pic>
      <p:sp>
        <p:nvSpPr>
          <p:cNvPr id="26" name="Right Arrow 25">
            <a:extLst>
              <a:ext uri="{FF2B5EF4-FFF2-40B4-BE49-F238E27FC236}">
                <a16:creationId xmlns:a16="http://schemas.microsoft.com/office/drawing/2014/main" id="{854E4E89-BC1B-B747-822F-0C1B3064B085}"/>
              </a:ext>
            </a:extLst>
          </p:cNvPr>
          <p:cNvSpPr/>
          <p:nvPr/>
        </p:nvSpPr>
        <p:spPr>
          <a:xfrm>
            <a:off x="4329915" y="4557200"/>
            <a:ext cx="307617" cy="4305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55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418"/>
            <a:ext cx="9144000" cy="6998971"/>
          </a:xfrm>
          <a:prstGeom prst="rect">
            <a:avLst/>
          </a:prstGeom>
          <a:solidFill>
            <a:srgbClr val="F8DA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89045" y="625755"/>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1" name="TextBox 10"/>
          <p:cNvSpPr txBox="1"/>
          <p:nvPr/>
        </p:nvSpPr>
        <p:spPr>
          <a:xfrm>
            <a:off x="589045" y="1315523"/>
            <a:ext cx="1923347" cy="707886"/>
          </a:xfrm>
          <a:prstGeom prst="rect">
            <a:avLst/>
          </a:prstGeom>
          <a:noFill/>
        </p:spPr>
        <p:txBody>
          <a:bodyPr wrap="none" rtlCol="0">
            <a:spAutoFit/>
          </a:bodyPr>
          <a:lstStyle/>
          <a:p>
            <a:r>
              <a:rPr lang="en-US" sz="4000" b="1" dirty="0">
                <a:solidFill>
                  <a:schemeClr val="bg1"/>
                </a:solidFill>
              </a:rPr>
              <a:t>CODING</a:t>
            </a:r>
          </a:p>
        </p:txBody>
      </p:sp>
    </p:spTree>
    <p:extLst>
      <p:ext uri="{BB962C8B-B14F-4D97-AF65-F5344CB8AC3E}">
        <p14:creationId xmlns:p14="http://schemas.microsoft.com/office/powerpoint/2010/main" val="4109243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5210401" cy="707886"/>
          </a:xfrm>
          <a:prstGeom prst="rect">
            <a:avLst/>
          </a:prstGeom>
          <a:noFill/>
        </p:spPr>
        <p:txBody>
          <a:bodyPr wrap="none" rtlCol="0">
            <a:spAutoFit/>
          </a:bodyPr>
          <a:lstStyle/>
          <a:p>
            <a:r>
              <a:rPr lang="en-US" sz="4000" b="1" dirty="0"/>
              <a:t>NAÏVE BAYES THEOREM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3416320"/>
          </a:xfrm>
          <a:prstGeom prst="rect">
            <a:avLst/>
          </a:prstGeom>
          <a:noFill/>
        </p:spPr>
        <p:txBody>
          <a:bodyPr wrap="square" rtlCol="0">
            <a:spAutoFit/>
          </a:bodyPr>
          <a:lstStyle/>
          <a:p>
            <a:r>
              <a:rPr lang="en-US" dirty="0"/>
              <a:t>1) Model Form</a:t>
            </a:r>
          </a:p>
          <a:p>
            <a:r>
              <a:rPr lang="en-US" dirty="0"/>
              <a:t>Given a frequency table</a:t>
            </a:r>
          </a:p>
          <a:p>
            <a:r>
              <a:rPr lang="en-US" dirty="0"/>
              <a:t>	</a:t>
            </a:r>
          </a:p>
          <a:p>
            <a:endParaRPr lang="en-US" dirty="0"/>
          </a:p>
          <a:p>
            <a:r>
              <a:rPr lang="en-US" dirty="0"/>
              <a:t>2) Loss Function</a:t>
            </a:r>
          </a:p>
          <a:p>
            <a:r>
              <a:rPr lang="en-US" dirty="0"/>
              <a:t>None! (No Parameters to optimize)</a:t>
            </a:r>
          </a:p>
          <a:p>
            <a:endParaRPr lang="en-US" dirty="0"/>
          </a:p>
          <a:p>
            <a:r>
              <a:rPr lang="en-US" dirty="0"/>
              <a:t>3) Optimization Criterion</a:t>
            </a:r>
            <a:endParaRPr lang="en-US" i="1" dirty="0"/>
          </a:p>
          <a:p>
            <a:r>
              <a:rPr lang="en-US" dirty="0"/>
              <a:t>None!</a:t>
            </a:r>
          </a:p>
          <a:p>
            <a:endParaRPr lang="en-US" i="1" dirty="0"/>
          </a:p>
          <a:p>
            <a:r>
              <a:rPr lang="en-US" dirty="0"/>
              <a:t>4) Optimization Routine</a:t>
            </a:r>
          </a:p>
          <a:p>
            <a:r>
              <a:rPr lang="en-US" dirty="0"/>
              <a:t>None!</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E6B69A64-1DF7-B341-AAF1-4B6B89FEB636}"/>
              </a:ext>
            </a:extLst>
          </p:cNvPr>
          <p:cNvPicPr>
            <a:picLocks noChangeAspect="1"/>
          </p:cNvPicPr>
          <p:nvPr/>
        </p:nvPicPr>
        <p:blipFill>
          <a:blip r:embed="rId2"/>
          <a:stretch>
            <a:fillRect/>
          </a:stretch>
        </p:blipFill>
        <p:spPr>
          <a:xfrm>
            <a:off x="3194245" y="2917396"/>
            <a:ext cx="3390900" cy="546100"/>
          </a:xfrm>
          <a:prstGeom prst="rect">
            <a:avLst/>
          </a:prstGeom>
        </p:spPr>
      </p:pic>
    </p:spTree>
    <p:extLst>
      <p:ext uri="{BB962C8B-B14F-4D97-AF65-F5344CB8AC3E}">
        <p14:creationId xmlns:p14="http://schemas.microsoft.com/office/powerpoint/2010/main" val="956406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5210401" cy="707886"/>
          </a:xfrm>
          <a:prstGeom prst="rect">
            <a:avLst/>
          </a:prstGeom>
          <a:noFill/>
        </p:spPr>
        <p:txBody>
          <a:bodyPr wrap="none" rtlCol="0">
            <a:spAutoFit/>
          </a:bodyPr>
          <a:lstStyle/>
          <a:p>
            <a:r>
              <a:rPr lang="en-US" sz="4000" b="1" dirty="0"/>
              <a:t>NAÏVE BAYES THEOREM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589045" y="2367736"/>
            <a:ext cx="7952104" cy="3421770"/>
          </a:xfrm>
          <a:prstGeom prst="rect">
            <a:avLst/>
          </a:prstGeom>
        </p:spPr>
      </p:pic>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Tree>
    <p:extLst>
      <p:ext uri="{BB962C8B-B14F-4D97-AF65-F5344CB8AC3E}">
        <p14:creationId xmlns:p14="http://schemas.microsoft.com/office/powerpoint/2010/main" val="151844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5210401" cy="707886"/>
          </a:xfrm>
          <a:prstGeom prst="rect">
            <a:avLst/>
          </a:prstGeom>
          <a:noFill/>
        </p:spPr>
        <p:txBody>
          <a:bodyPr wrap="none" rtlCol="0">
            <a:spAutoFit/>
          </a:bodyPr>
          <a:lstStyle/>
          <a:p>
            <a:r>
              <a:rPr lang="en-US" sz="4000" b="1" dirty="0"/>
              <a:t>NAÏVE BAYES THEOREM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460375" y="2544934"/>
            <a:ext cx="8080774" cy="3249956"/>
          </a:xfrm>
          <a:prstGeom prst="rect">
            <a:avLst/>
          </a:prstGeom>
        </p:spPr>
      </p:pic>
      <p:sp>
        <p:nvSpPr>
          <p:cNvPr id="10" name="TextBox 9"/>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Tree>
    <p:extLst>
      <p:ext uri="{BB962C8B-B14F-4D97-AF65-F5344CB8AC3E}">
        <p14:creationId xmlns:p14="http://schemas.microsoft.com/office/powerpoint/2010/main" val="4059969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5210401" cy="707886"/>
          </a:xfrm>
          <a:prstGeom prst="rect">
            <a:avLst/>
          </a:prstGeom>
          <a:noFill/>
        </p:spPr>
        <p:txBody>
          <a:bodyPr wrap="none" rtlCol="0">
            <a:spAutoFit/>
          </a:bodyPr>
          <a:lstStyle/>
          <a:p>
            <a:r>
              <a:rPr lang="en-US" sz="4000" b="1" dirty="0"/>
              <a:t>NAÏVE BAYES THEOREM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589046" y="2261140"/>
            <a:ext cx="7952104" cy="3059053"/>
          </a:xfrm>
          <a:prstGeom prst="rect">
            <a:avLst/>
          </a:prstGeom>
        </p:spPr>
      </p:pic>
      <p:sp>
        <p:nvSpPr>
          <p:cNvPr id="10" name="TextBox 9"/>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Tree>
    <p:extLst>
      <p:ext uri="{BB962C8B-B14F-4D97-AF65-F5344CB8AC3E}">
        <p14:creationId xmlns:p14="http://schemas.microsoft.com/office/powerpoint/2010/main" val="1579883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5210401" cy="707886"/>
          </a:xfrm>
          <a:prstGeom prst="rect">
            <a:avLst/>
          </a:prstGeom>
          <a:noFill/>
        </p:spPr>
        <p:txBody>
          <a:bodyPr wrap="none" rtlCol="0">
            <a:spAutoFit/>
          </a:bodyPr>
          <a:lstStyle/>
          <a:p>
            <a:r>
              <a:rPr lang="en-US" sz="4000" b="1" dirty="0"/>
              <a:t>NAÏVE BAYES THEOREM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589045" y="2662080"/>
            <a:ext cx="7952104" cy="3106403"/>
          </a:xfrm>
          <a:prstGeom prst="rect">
            <a:avLst/>
          </a:prstGeom>
        </p:spPr>
      </p:pic>
      <p:sp>
        <p:nvSpPr>
          <p:cNvPr id="10" name="TextBox 9"/>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Tree>
    <p:extLst>
      <p:ext uri="{BB962C8B-B14F-4D97-AF65-F5344CB8AC3E}">
        <p14:creationId xmlns:p14="http://schemas.microsoft.com/office/powerpoint/2010/main" val="3245572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5210401" cy="707886"/>
          </a:xfrm>
          <a:prstGeom prst="rect">
            <a:avLst/>
          </a:prstGeom>
          <a:noFill/>
        </p:spPr>
        <p:txBody>
          <a:bodyPr wrap="none" rtlCol="0">
            <a:spAutoFit/>
          </a:bodyPr>
          <a:lstStyle/>
          <a:p>
            <a:r>
              <a:rPr lang="en-US" sz="4000" b="1" dirty="0"/>
              <a:t>NAÏVE BAYES THEOREM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589044" y="2436911"/>
            <a:ext cx="7952105" cy="3476369"/>
          </a:xfrm>
          <a:prstGeom prst="rect">
            <a:avLst/>
          </a:prstGeom>
        </p:spPr>
      </p:pic>
      <p:sp>
        <p:nvSpPr>
          <p:cNvPr id="10" name="TextBox 9"/>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Tree>
    <p:extLst>
      <p:ext uri="{BB962C8B-B14F-4D97-AF65-F5344CB8AC3E}">
        <p14:creationId xmlns:p14="http://schemas.microsoft.com/office/powerpoint/2010/main" val="166527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5210401" cy="707886"/>
          </a:xfrm>
          <a:prstGeom prst="rect">
            <a:avLst/>
          </a:prstGeom>
          <a:noFill/>
        </p:spPr>
        <p:txBody>
          <a:bodyPr wrap="none" rtlCol="0">
            <a:spAutoFit/>
          </a:bodyPr>
          <a:lstStyle/>
          <a:p>
            <a:r>
              <a:rPr lang="en-US" sz="4000" b="1" dirty="0"/>
              <a:t>NAÏVE BAYES THEOREM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589045" y="2602050"/>
            <a:ext cx="7952104" cy="3326464"/>
          </a:xfrm>
          <a:prstGeom prst="rect">
            <a:avLst/>
          </a:prstGeom>
        </p:spPr>
      </p:pic>
      <p:sp>
        <p:nvSpPr>
          <p:cNvPr id="10" name="TextBox 9"/>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Tree>
    <p:extLst>
      <p:ext uri="{BB962C8B-B14F-4D97-AF65-F5344CB8AC3E}">
        <p14:creationId xmlns:p14="http://schemas.microsoft.com/office/powerpoint/2010/main" val="1554297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5210401" cy="707886"/>
          </a:xfrm>
          <a:prstGeom prst="rect">
            <a:avLst/>
          </a:prstGeom>
          <a:noFill/>
        </p:spPr>
        <p:txBody>
          <a:bodyPr wrap="none" rtlCol="0">
            <a:spAutoFit/>
          </a:bodyPr>
          <a:lstStyle/>
          <a:p>
            <a:r>
              <a:rPr lang="en-US" sz="4000" b="1" dirty="0"/>
              <a:t>NAÏVE BAYES THEOREM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589045" y="2407754"/>
            <a:ext cx="7952104" cy="3731258"/>
          </a:xfrm>
          <a:prstGeom prst="rect">
            <a:avLst/>
          </a:prstGeom>
        </p:spPr>
      </p:pic>
      <p:sp>
        <p:nvSpPr>
          <p:cNvPr id="10" name="TextBox 9"/>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Tree>
    <p:extLst>
      <p:ext uri="{BB962C8B-B14F-4D97-AF65-F5344CB8AC3E}">
        <p14:creationId xmlns:p14="http://schemas.microsoft.com/office/powerpoint/2010/main" val="2090708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0C23F"/>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589045" y="625755"/>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045" y="645400"/>
            <a:ext cx="3107197" cy="400110"/>
          </a:xfrm>
          <a:prstGeom prst="rect">
            <a:avLst/>
          </a:prstGeom>
          <a:noFill/>
        </p:spPr>
        <p:txBody>
          <a:bodyPr wrap="none" rtlCol="0">
            <a:spAutoFit/>
          </a:bodyPr>
          <a:lstStyle/>
          <a:p>
            <a:r>
              <a:rPr lang="en-US" sz="2000" b="1" dirty="0"/>
              <a:t>MACHINE LEARNING GUILD</a:t>
            </a:r>
          </a:p>
        </p:txBody>
      </p:sp>
      <p:sp>
        <p:nvSpPr>
          <p:cNvPr id="11" name="TextBox 10"/>
          <p:cNvSpPr txBox="1"/>
          <p:nvPr/>
        </p:nvSpPr>
        <p:spPr>
          <a:xfrm>
            <a:off x="589045" y="1315523"/>
            <a:ext cx="3529428" cy="707886"/>
          </a:xfrm>
          <a:prstGeom prst="rect">
            <a:avLst/>
          </a:prstGeom>
          <a:noFill/>
        </p:spPr>
        <p:txBody>
          <a:bodyPr wrap="none" rtlCol="0">
            <a:spAutoFit/>
          </a:bodyPr>
          <a:lstStyle/>
          <a:p>
            <a:r>
              <a:rPr lang="en-US" sz="4000" b="1" dirty="0">
                <a:solidFill>
                  <a:schemeClr val="bg1"/>
                </a:solidFill>
              </a:rPr>
              <a:t>AGENDA: </a:t>
            </a:r>
            <a:r>
              <a:rPr lang="en-US" sz="4000" b="1" i="1" dirty="0">
                <a:solidFill>
                  <a:schemeClr val="bg1"/>
                </a:solidFill>
              </a:rPr>
              <a:t>WEEK</a:t>
            </a:r>
          </a:p>
        </p:txBody>
      </p:sp>
      <p:cxnSp>
        <p:nvCxnSpPr>
          <p:cNvPr id="4" name="Straight Connector 3"/>
          <p:cNvCxnSpPr/>
          <p:nvPr/>
        </p:nvCxnSpPr>
        <p:spPr>
          <a:xfrm flipH="1">
            <a:off x="1476957" y="2226373"/>
            <a:ext cx="1579" cy="3642016"/>
          </a:xfrm>
          <a:prstGeom prst="line">
            <a:avLst/>
          </a:prstGeom>
          <a:ln>
            <a:solidFill>
              <a:schemeClr val="bg1"/>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577854" y="2413923"/>
            <a:ext cx="4057406" cy="369332"/>
          </a:xfrm>
          <a:prstGeom prst="rect">
            <a:avLst/>
          </a:prstGeom>
          <a:noFill/>
        </p:spPr>
        <p:txBody>
          <a:bodyPr wrap="square" rtlCol="0">
            <a:spAutoFit/>
          </a:bodyPr>
          <a:lstStyle/>
          <a:p>
            <a:r>
              <a:rPr lang="en-US" dirty="0"/>
              <a:t>INTROS, SETUP, &amp; 101</a:t>
            </a:r>
            <a:endParaRPr lang="en-US" i="1" dirty="0"/>
          </a:p>
        </p:txBody>
      </p:sp>
      <p:sp>
        <p:nvSpPr>
          <p:cNvPr id="55" name="Rectangle 54"/>
          <p:cNvSpPr/>
          <p:nvPr/>
        </p:nvSpPr>
        <p:spPr>
          <a:xfrm rot="16200000">
            <a:off x="2432289" y="2956911"/>
            <a:ext cx="867356" cy="169277"/>
          </a:xfrm>
          <a:prstGeom prst="rect">
            <a:avLst/>
          </a:prstGeom>
        </p:spPr>
        <p:txBody>
          <a:bodyPr wrap="square" lIns="0" tIns="0" rIns="0" bIns="0" anchor="ctr" anchorCtr="0">
            <a:spAutoFit/>
          </a:bodyPr>
          <a:lstStyle/>
          <a:p>
            <a:endParaRPr lang="en-US" sz="1100" dirty="0">
              <a:solidFill>
                <a:srgbClr val="000000"/>
              </a:solidFill>
            </a:endParaRPr>
          </a:p>
        </p:txBody>
      </p:sp>
      <p:graphicFrame>
        <p:nvGraphicFramePr>
          <p:cNvPr id="75" name="Table 74"/>
          <p:cNvGraphicFramePr>
            <a:graphicFrameLocks noGrp="1"/>
          </p:cNvGraphicFramePr>
          <p:nvPr>
            <p:extLst>
              <p:ext uri="{D42A27DB-BD31-4B8C-83A1-F6EECF244321}">
                <p14:modId xmlns:p14="http://schemas.microsoft.com/office/powerpoint/2010/main" val="1837529190"/>
              </p:ext>
            </p:extLst>
          </p:nvPr>
        </p:nvGraphicFramePr>
        <p:xfrm>
          <a:off x="775217" y="2224774"/>
          <a:ext cx="701740" cy="3643615"/>
        </p:xfrm>
        <a:graphic>
          <a:graphicData uri="http://schemas.openxmlformats.org/drawingml/2006/table">
            <a:tbl>
              <a:tblPr>
                <a:tableStyleId>{5C22544A-7EE6-4342-B048-85BDC9FD1C3A}</a:tableStyleId>
              </a:tblPr>
              <a:tblGrid>
                <a:gridCol w="701740">
                  <a:extLst>
                    <a:ext uri="{9D8B030D-6E8A-4147-A177-3AD203B41FA5}">
                      <a16:colId xmlns:a16="http://schemas.microsoft.com/office/drawing/2014/main" val="3699133937"/>
                    </a:ext>
                  </a:extLst>
                </a:gridCol>
              </a:tblGrid>
              <a:tr h="728723">
                <a:tc>
                  <a:txBody>
                    <a:bodyPr/>
                    <a:lstStyle/>
                    <a:p>
                      <a:pPr algn="ctr">
                        <a:lnSpc>
                          <a:spcPct val="100000"/>
                        </a:lnSpc>
                      </a:pPr>
                      <a:r>
                        <a:rPr lang="en-US" sz="1100" b="1" i="1" dirty="0">
                          <a:solidFill>
                            <a:schemeClr val="tx1"/>
                          </a:solidFill>
                        </a:rPr>
                        <a:t>MON</a:t>
                      </a:r>
                    </a:p>
                  </a:txBody>
                  <a:tcPr anchor="ctr">
                    <a:lnL w="12700" cmpd="sng">
                      <a:noFill/>
                    </a:lnL>
                    <a:lnR w="12700" cmpd="sng">
                      <a:noFill/>
                    </a:lnR>
                    <a:noFill/>
                  </a:tcPr>
                </a:tc>
                <a:extLst>
                  <a:ext uri="{0D108BD9-81ED-4DB2-BD59-A6C34878D82A}">
                    <a16:rowId xmlns:a16="http://schemas.microsoft.com/office/drawing/2014/main" val="654180299"/>
                  </a:ext>
                </a:extLst>
              </a:tr>
              <a:tr h="728723">
                <a:tc>
                  <a:txBody>
                    <a:bodyPr/>
                    <a:lstStyle/>
                    <a:p>
                      <a:pPr algn="ctr">
                        <a:lnSpc>
                          <a:spcPct val="100000"/>
                        </a:lnSpc>
                      </a:pPr>
                      <a:r>
                        <a:rPr lang="en-US" sz="1100" b="1" i="1" dirty="0">
                          <a:solidFill>
                            <a:schemeClr val="tx1"/>
                          </a:solidFill>
                        </a:rPr>
                        <a:t>TUE</a:t>
                      </a:r>
                    </a:p>
                  </a:txBody>
                  <a:tcPr anchor="ctr">
                    <a:lnL w="12700" cmpd="sng">
                      <a:noFill/>
                    </a:lnL>
                    <a:lnR w="12700" cmpd="sng">
                      <a:noFill/>
                    </a:lnR>
                    <a:noFill/>
                  </a:tcPr>
                </a:tc>
                <a:extLst>
                  <a:ext uri="{0D108BD9-81ED-4DB2-BD59-A6C34878D82A}">
                    <a16:rowId xmlns:a16="http://schemas.microsoft.com/office/drawing/2014/main" val="4101024201"/>
                  </a:ext>
                </a:extLst>
              </a:tr>
              <a:tr h="728723">
                <a:tc>
                  <a:txBody>
                    <a:bodyPr/>
                    <a:lstStyle/>
                    <a:p>
                      <a:pPr algn="ctr">
                        <a:lnSpc>
                          <a:spcPct val="100000"/>
                        </a:lnSpc>
                      </a:pPr>
                      <a:r>
                        <a:rPr lang="en-US" sz="1100" b="1" i="1" dirty="0">
                          <a:solidFill>
                            <a:schemeClr val="tx1"/>
                          </a:solidFill>
                        </a:rPr>
                        <a:t>WED</a:t>
                      </a:r>
                    </a:p>
                  </a:txBody>
                  <a:tcPr anchor="ctr">
                    <a:lnL w="12700" cmpd="sng">
                      <a:noFill/>
                    </a:lnL>
                    <a:lnR w="12700" cmpd="sng">
                      <a:noFill/>
                    </a:lnR>
                    <a:noFill/>
                  </a:tcPr>
                </a:tc>
                <a:extLst>
                  <a:ext uri="{0D108BD9-81ED-4DB2-BD59-A6C34878D82A}">
                    <a16:rowId xmlns:a16="http://schemas.microsoft.com/office/drawing/2014/main" val="508357540"/>
                  </a:ext>
                </a:extLst>
              </a:tr>
              <a:tr h="728723">
                <a:tc>
                  <a:txBody>
                    <a:bodyPr/>
                    <a:lstStyle/>
                    <a:p>
                      <a:pPr algn="ctr">
                        <a:lnSpc>
                          <a:spcPct val="100000"/>
                        </a:lnSpc>
                      </a:pPr>
                      <a:r>
                        <a:rPr lang="en-US" sz="1100" b="1" i="1" dirty="0">
                          <a:solidFill>
                            <a:schemeClr val="tx1"/>
                          </a:solidFill>
                        </a:rPr>
                        <a:t>THUR</a:t>
                      </a:r>
                    </a:p>
                  </a:txBody>
                  <a:tcPr anchor="ctr">
                    <a:lnL w="12700" cmpd="sng">
                      <a:noFill/>
                    </a:lnL>
                    <a:lnR w="12700" cmpd="sng">
                      <a:noFill/>
                    </a:lnR>
                    <a:noFill/>
                  </a:tcPr>
                </a:tc>
                <a:extLst>
                  <a:ext uri="{0D108BD9-81ED-4DB2-BD59-A6C34878D82A}">
                    <a16:rowId xmlns:a16="http://schemas.microsoft.com/office/drawing/2014/main" val="3394943749"/>
                  </a:ext>
                </a:extLst>
              </a:tr>
              <a:tr h="728723">
                <a:tc>
                  <a:txBody>
                    <a:bodyPr/>
                    <a:lstStyle/>
                    <a:p>
                      <a:pPr algn="ctr">
                        <a:lnSpc>
                          <a:spcPct val="100000"/>
                        </a:lnSpc>
                      </a:pPr>
                      <a:r>
                        <a:rPr lang="en-US" sz="1100" b="1" i="1" dirty="0">
                          <a:solidFill>
                            <a:schemeClr val="tx1"/>
                          </a:solidFill>
                        </a:rPr>
                        <a:t>FRI</a:t>
                      </a:r>
                    </a:p>
                  </a:txBody>
                  <a:tcPr anchor="ctr">
                    <a:lnL w="12700" cmpd="sng">
                      <a:noFill/>
                    </a:lnL>
                    <a:lnR w="12700" cmpd="sng">
                      <a:noFill/>
                    </a:lnR>
                    <a:noFill/>
                  </a:tcPr>
                </a:tc>
                <a:extLst>
                  <a:ext uri="{0D108BD9-81ED-4DB2-BD59-A6C34878D82A}">
                    <a16:rowId xmlns:a16="http://schemas.microsoft.com/office/drawing/2014/main" val="2563112696"/>
                  </a:ext>
                </a:extLst>
              </a:tr>
            </a:tbl>
          </a:graphicData>
        </a:graphic>
      </p:graphicFrame>
      <p:sp>
        <p:nvSpPr>
          <p:cNvPr id="43" name="TextBox 42"/>
          <p:cNvSpPr txBox="1"/>
          <p:nvPr/>
        </p:nvSpPr>
        <p:spPr>
          <a:xfrm>
            <a:off x="1574233" y="3162239"/>
            <a:ext cx="4057406" cy="369332"/>
          </a:xfrm>
          <a:prstGeom prst="rect">
            <a:avLst/>
          </a:prstGeom>
          <a:noFill/>
        </p:spPr>
        <p:txBody>
          <a:bodyPr wrap="square" rtlCol="0">
            <a:spAutoFit/>
          </a:bodyPr>
          <a:lstStyle/>
          <a:p>
            <a:r>
              <a:rPr lang="en-US" dirty="0"/>
              <a:t>REGRESSION &amp; BOOSTING</a:t>
            </a:r>
            <a:endParaRPr lang="en-US" i="1" dirty="0"/>
          </a:p>
        </p:txBody>
      </p:sp>
      <p:sp>
        <p:nvSpPr>
          <p:cNvPr id="45" name="TextBox 44"/>
          <p:cNvSpPr txBox="1"/>
          <p:nvPr/>
        </p:nvSpPr>
        <p:spPr>
          <a:xfrm>
            <a:off x="1577854" y="3910555"/>
            <a:ext cx="5382504" cy="369332"/>
          </a:xfrm>
          <a:prstGeom prst="rect">
            <a:avLst/>
          </a:prstGeom>
          <a:noFill/>
        </p:spPr>
        <p:txBody>
          <a:bodyPr wrap="square" rtlCol="0">
            <a:spAutoFit/>
          </a:bodyPr>
          <a:lstStyle/>
          <a:p>
            <a:r>
              <a:rPr lang="en-US" b="1" dirty="0"/>
              <a:t>CLUSTERING, CLASSIFICATION, DECISION TREES &amp; SVM</a:t>
            </a:r>
            <a:endParaRPr lang="en-US" b="1" i="1" dirty="0"/>
          </a:p>
        </p:txBody>
      </p:sp>
      <p:sp>
        <p:nvSpPr>
          <p:cNvPr id="47" name="TextBox 46"/>
          <p:cNvSpPr txBox="1"/>
          <p:nvPr/>
        </p:nvSpPr>
        <p:spPr>
          <a:xfrm>
            <a:off x="1577854" y="4658386"/>
            <a:ext cx="5924496" cy="369332"/>
          </a:xfrm>
          <a:prstGeom prst="rect">
            <a:avLst/>
          </a:prstGeom>
          <a:noFill/>
        </p:spPr>
        <p:txBody>
          <a:bodyPr wrap="square" rtlCol="0">
            <a:spAutoFit/>
          </a:bodyPr>
          <a:lstStyle/>
          <a:p>
            <a:r>
              <a:rPr lang="en-US" dirty="0"/>
              <a:t>TIME SERIES, NEURAL NETWORKS, &amp; NLP</a:t>
            </a:r>
            <a:endParaRPr lang="en-US" i="1" dirty="0"/>
          </a:p>
        </p:txBody>
      </p:sp>
      <p:sp>
        <p:nvSpPr>
          <p:cNvPr id="49" name="TextBox 48"/>
          <p:cNvSpPr txBox="1"/>
          <p:nvPr/>
        </p:nvSpPr>
        <p:spPr>
          <a:xfrm>
            <a:off x="1577854" y="5406217"/>
            <a:ext cx="6226448" cy="369332"/>
          </a:xfrm>
          <a:prstGeom prst="rect">
            <a:avLst/>
          </a:prstGeom>
          <a:noFill/>
        </p:spPr>
        <p:txBody>
          <a:bodyPr wrap="square" rtlCol="0">
            <a:spAutoFit/>
          </a:bodyPr>
          <a:lstStyle/>
          <a:p>
            <a:r>
              <a:rPr lang="en-US" dirty="0"/>
              <a:t>PLOTLY DASH &amp; CAPSTONE PITCHES</a:t>
            </a:r>
            <a:endParaRPr lang="en-US" i="1" dirty="0"/>
          </a:p>
        </p:txBody>
      </p:sp>
    </p:spTree>
    <p:extLst>
      <p:ext uri="{BB962C8B-B14F-4D97-AF65-F5344CB8AC3E}">
        <p14:creationId xmlns:p14="http://schemas.microsoft.com/office/powerpoint/2010/main" val="1820577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418"/>
            <a:ext cx="9144000" cy="6998971"/>
          </a:xfrm>
          <a:prstGeom prst="rect">
            <a:avLst/>
          </a:prstGeom>
          <a:solidFill>
            <a:srgbClr val="F8DA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89045" y="625755"/>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1" name="TextBox 10"/>
          <p:cNvSpPr txBox="1"/>
          <p:nvPr/>
        </p:nvSpPr>
        <p:spPr>
          <a:xfrm>
            <a:off x="589045" y="1315523"/>
            <a:ext cx="1923347" cy="707886"/>
          </a:xfrm>
          <a:prstGeom prst="rect">
            <a:avLst/>
          </a:prstGeom>
          <a:noFill/>
        </p:spPr>
        <p:txBody>
          <a:bodyPr wrap="none" rtlCol="0">
            <a:spAutoFit/>
          </a:bodyPr>
          <a:lstStyle/>
          <a:p>
            <a:r>
              <a:rPr lang="en-US" sz="4000" b="1" dirty="0">
                <a:solidFill>
                  <a:schemeClr val="bg1"/>
                </a:solidFill>
              </a:rPr>
              <a:t>CODING</a:t>
            </a:r>
          </a:p>
        </p:txBody>
      </p:sp>
    </p:spTree>
    <p:extLst>
      <p:ext uri="{BB962C8B-B14F-4D97-AF65-F5344CB8AC3E}">
        <p14:creationId xmlns:p14="http://schemas.microsoft.com/office/powerpoint/2010/main" val="2858747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3615413" cy="707886"/>
          </a:xfrm>
          <a:prstGeom prst="rect">
            <a:avLst/>
          </a:prstGeom>
          <a:noFill/>
        </p:spPr>
        <p:txBody>
          <a:bodyPr wrap="none" rtlCol="0">
            <a:spAutoFit/>
          </a:bodyPr>
          <a:lstStyle/>
          <a:p>
            <a:r>
              <a:rPr lang="en-US" sz="4000" b="1" dirty="0"/>
              <a:t>DECISION TREES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923330"/>
          </a:xfrm>
          <a:prstGeom prst="rect">
            <a:avLst/>
          </a:prstGeom>
          <a:noFill/>
        </p:spPr>
        <p:txBody>
          <a:bodyPr wrap="square" rtlCol="0">
            <a:spAutoFit/>
          </a:bodyPr>
          <a:lstStyle/>
          <a:p>
            <a:r>
              <a:rPr lang="en-US" dirty="0"/>
              <a:t>1) Model Form</a:t>
            </a:r>
          </a:p>
          <a:p>
            <a:r>
              <a:rPr lang="en-US" dirty="0"/>
              <a:t>Follow the tree!</a:t>
            </a:r>
          </a:p>
          <a:p>
            <a:endParaRPr lang="en-US" dirty="0"/>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B70FEA6D-1387-774A-B9C0-378D6CAB9AFD}"/>
              </a:ext>
            </a:extLst>
          </p:cNvPr>
          <p:cNvPicPr>
            <a:picLocks noChangeAspect="1"/>
          </p:cNvPicPr>
          <p:nvPr/>
        </p:nvPicPr>
        <p:blipFill>
          <a:blip r:embed="rId2"/>
          <a:stretch>
            <a:fillRect/>
          </a:stretch>
        </p:blipFill>
        <p:spPr>
          <a:xfrm>
            <a:off x="2639423" y="2943153"/>
            <a:ext cx="2079913" cy="502048"/>
          </a:xfrm>
          <a:prstGeom prst="rect">
            <a:avLst/>
          </a:prstGeom>
        </p:spPr>
      </p:pic>
    </p:spTree>
    <p:extLst>
      <p:ext uri="{BB962C8B-B14F-4D97-AF65-F5344CB8AC3E}">
        <p14:creationId xmlns:p14="http://schemas.microsoft.com/office/powerpoint/2010/main" val="2161045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3615413" cy="707886"/>
          </a:xfrm>
          <a:prstGeom prst="rect">
            <a:avLst/>
          </a:prstGeom>
          <a:noFill/>
        </p:spPr>
        <p:txBody>
          <a:bodyPr wrap="none" rtlCol="0">
            <a:spAutoFit/>
          </a:bodyPr>
          <a:lstStyle/>
          <a:p>
            <a:r>
              <a:rPr lang="en-US" sz="4000" b="1" dirty="0"/>
              <a:t>DECISION TREES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1754326"/>
          </a:xfrm>
          <a:prstGeom prst="rect">
            <a:avLst/>
          </a:prstGeom>
          <a:noFill/>
        </p:spPr>
        <p:txBody>
          <a:bodyPr wrap="square" rtlCol="0">
            <a:spAutoFit/>
          </a:bodyPr>
          <a:lstStyle/>
          <a:p>
            <a:r>
              <a:rPr lang="en-US" dirty="0"/>
              <a:t>1) Model Form</a:t>
            </a:r>
          </a:p>
          <a:p>
            <a:r>
              <a:rPr lang="en-US" dirty="0"/>
              <a:t>Follow the tree!</a:t>
            </a:r>
          </a:p>
          <a:p>
            <a:endParaRPr lang="en-US" dirty="0"/>
          </a:p>
          <a:p>
            <a:r>
              <a:rPr lang="en-US" dirty="0"/>
              <a:t>2) Loss Function</a:t>
            </a:r>
          </a:p>
          <a:p>
            <a:r>
              <a:rPr lang="en-US" dirty="0"/>
              <a:t>Slightly different given the form of the model</a:t>
            </a:r>
          </a:p>
          <a:p>
            <a:endParaRPr lang="en-US" dirty="0"/>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BE83F708-0FB4-FE48-B427-CEDFAE54F6F9}"/>
              </a:ext>
            </a:extLst>
          </p:cNvPr>
          <p:cNvPicPr>
            <a:picLocks noChangeAspect="1"/>
          </p:cNvPicPr>
          <p:nvPr/>
        </p:nvPicPr>
        <p:blipFill>
          <a:blip r:embed="rId2"/>
          <a:stretch>
            <a:fillRect/>
          </a:stretch>
        </p:blipFill>
        <p:spPr>
          <a:xfrm>
            <a:off x="4903811" y="3929872"/>
            <a:ext cx="1922852" cy="443735"/>
          </a:xfrm>
          <a:prstGeom prst="rect">
            <a:avLst/>
          </a:prstGeom>
        </p:spPr>
      </p:pic>
      <p:pic>
        <p:nvPicPr>
          <p:cNvPr id="2" name="Picture 1">
            <a:extLst>
              <a:ext uri="{FF2B5EF4-FFF2-40B4-BE49-F238E27FC236}">
                <a16:creationId xmlns:a16="http://schemas.microsoft.com/office/drawing/2014/main" id="{B70FEA6D-1387-774A-B9C0-378D6CAB9AFD}"/>
              </a:ext>
            </a:extLst>
          </p:cNvPr>
          <p:cNvPicPr>
            <a:picLocks noChangeAspect="1"/>
          </p:cNvPicPr>
          <p:nvPr/>
        </p:nvPicPr>
        <p:blipFill>
          <a:blip r:embed="rId3"/>
          <a:stretch>
            <a:fillRect/>
          </a:stretch>
        </p:blipFill>
        <p:spPr>
          <a:xfrm>
            <a:off x="2639423" y="2943153"/>
            <a:ext cx="2079913" cy="502048"/>
          </a:xfrm>
          <a:prstGeom prst="rect">
            <a:avLst/>
          </a:prstGeom>
        </p:spPr>
      </p:pic>
    </p:spTree>
    <p:extLst>
      <p:ext uri="{BB962C8B-B14F-4D97-AF65-F5344CB8AC3E}">
        <p14:creationId xmlns:p14="http://schemas.microsoft.com/office/powerpoint/2010/main" val="2761097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3615413" cy="707886"/>
          </a:xfrm>
          <a:prstGeom prst="rect">
            <a:avLst/>
          </a:prstGeom>
          <a:noFill/>
        </p:spPr>
        <p:txBody>
          <a:bodyPr wrap="none" rtlCol="0">
            <a:spAutoFit/>
          </a:bodyPr>
          <a:lstStyle/>
          <a:p>
            <a:r>
              <a:rPr lang="en-US" sz="4000" b="1" dirty="0"/>
              <a:t>DECISION TREES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2308324"/>
          </a:xfrm>
          <a:prstGeom prst="rect">
            <a:avLst/>
          </a:prstGeom>
          <a:noFill/>
        </p:spPr>
        <p:txBody>
          <a:bodyPr wrap="square" rtlCol="0">
            <a:spAutoFit/>
          </a:bodyPr>
          <a:lstStyle/>
          <a:p>
            <a:r>
              <a:rPr lang="en-US" dirty="0"/>
              <a:t>1) Model Form</a:t>
            </a:r>
          </a:p>
          <a:p>
            <a:r>
              <a:rPr lang="en-US" dirty="0"/>
              <a:t>Follow the tree!</a:t>
            </a:r>
          </a:p>
          <a:p>
            <a:endParaRPr lang="en-US" dirty="0"/>
          </a:p>
          <a:p>
            <a:r>
              <a:rPr lang="en-US" dirty="0"/>
              <a:t>2) Loss Function</a:t>
            </a:r>
          </a:p>
          <a:p>
            <a:r>
              <a:rPr lang="en-US" dirty="0"/>
              <a:t>Slightly different given the form of the model</a:t>
            </a:r>
          </a:p>
          <a:p>
            <a:endParaRPr lang="en-US" dirty="0"/>
          </a:p>
          <a:p>
            <a:r>
              <a:rPr lang="en-US" dirty="0"/>
              <a:t>3) Optimization Criterion</a:t>
            </a:r>
            <a:endParaRPr lang="en-US" i="1" dirty="0"/>
          </a:p>
          <a:p>
            <a:r>
              <a:rPr lang="en-US" dirty="0"/>
              <a:t>Average Log-Likelihood</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BE83F708-0FB4-FE48-B427-CEDFAE54F6F9}"/>
              </a:ext>
            </a:extLst>
          </p:cNvPr>
          <p:cNvPicPr>
            <a:picLocks noChangeAspect="1"/>
          </p:cNvPicPr>
          <p:nvPr/>
        </p:nvPicPr>
        <p:blipFill>
          <a:blip r:embed="rId2"/>
          <a:stretch>
            <a:fillRect/>
          </a:stretch>
        </p:blipFill>
        <p:spPr>
          <a:xfrm>
            <a:off x="4903811" y="3929872"/>
            <a:ext cx="1922852" cy="443735"/>
          </a:xfrm>
          <a:prstGeom prst="rect">
            <a:avLst/>
          </a:prstGeom>
        </p:spPr>
      </p:pic>
      <p:pic>
        <p:nvPicPr>
          <p:cNvPr id="2" name="Picture 1">
            <a:extLst>
              <a:ext uri="{FF2B5EF4-FFF2-40B4-BE49-F238E27FC236}">
                <a16:creationId xmlns:a16="http://schemas.microsoft.com/office/drawing/2014/main" id="{B70FEA6D-1387-774A-B9C0-378D6CAB9AFD}"/>
              </a:ext>
            </a:extLst>
          </p:cNvPr>
          <p:cNvPicPr>
            <a:picLocks noChangeAspect="1"/>
          </p:cNvPicPr>
          <p:nvPr/>
        </p:nvPicPr>
        <p:blipFill>
          <a:blip r:embed="rId3"/>
          <a:stretch>
            <a:fillRect/>
          </a:stretch>
        </p:blipFill>
        <p:spPr>
          <a:xfrm>
            <a:off x="2639423" y="2943153"/>
            <a:ext cx="2079913" cy="502048"/>
          </a:xfrm>
          <a:prstGeom prst="rect">
            <a:avLst/>
          </a:prstGeom>
        </p:spPr>
      </p:pic>
      <p:pic>
        <p:nvPicPr>
          <p:cNvPr id="17" name="Picture 16">
            <a:extLst>
              <a:ext uri="{FF2B5EF4-FFF2-40B4-BE49-F238E27FC236}">
                <a16:creationId xmlns:a16="http://schemas.microsoft.com/office/drawing/2014/main" id="{9AAD1F1A-EAF4-A94D-8889-7B3582DD44FA}"/>
              </a:ext>
            </a:extLst>
          </p:cNvPr>
          <p:cNvPicPr>
            <a:picLocks noChangeAspect="1"/>
          </p:cNvPicPr>
          <p:nvPr/>
        </p:nvPicPr>
        <p:blipFill>
          <a:blip r:embed="rId4"/>
          <a:stretch>
            <a:fillRect/>
          </a:stretch>
        </p:blipFill>
        <p:spPr>
          <a:xfrm>
            <a:off x="2980959" y="4875489"/>
            <a:ext cx="1922852" cy="527842"/>
          </a:xfrm>
          <a:prstGeom prst="rect">
            <a:avLst/>
          </a:prstGeom>
        </p:spPr>
      </p:pic>
    </p:spTree>
    <p:extLst>
      <p:ext uri="{BB962C8B-B14F-4D97-AF65-F5344CB8AC3E}">
        <p14:creationId xmlns:p14="http://schemas.microsoft.com/office/powerpoint/2010/main" val="2949307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3615413" cy="707886"/>
          </a:xfrm>
          <a:prstGeom prst="rect">
            <a:avLst/>
          </a:prstGeom>
          <a:noFill/>
        </p:spPr>
        <p:txBody>
          <a:bodyPr wrap="none" rtlCol="0">
            <a:spAutoFit/>
          </a:bodyPr>
          <a:lstStyle/>
          <a:p>
            <a:r>
              <a:rPr lang="en-US" sz="4000" b="1" dirty="0"/>
              <a:t>DECISION TREES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3970318"/>
          </a:xfrm>
          <a:prstGeom prst="rect">
            <a:avLst/>
          </a:prstGeom>
          <a:noFill/>
        </p:spPr>
        <p:txBody>
          <a:bodyPr wrap="square" rtlCol="0">
            <a:spAutoFit/>
          </a:bodyPr>
          <a:lstStyle/>
          <a:p>
            <a:r>
              <a:rPr lang="en-US" dirty="0"/>
              <a:t>1) Model Form</a:t>
            </a:r>
          </a:p>
          <a:p>
            <a:r>
              <a:rPr lang="en-US" dirty="0"/>
              <a:t>Follow the tree!</a:t>
            </a:r>
          </a:p>
          <a:p>
            <a:endParaRPr lang="en-US" dirty="0"/>
          </a:p>
          <a:p>
            <a:r>
              <a:rPr lang="en-US" dirty="0"/>
              <a:t>2) Loss Function</a:t>
            </a:r>
          </a:p>
          <a:p>
            <a:r>
              <a:rPr lang="en-US" dirty="0"/>
              <a:t>Slightly different given the form of the model</a:t>
            </a:r>
          </a:p>
          <a:p>
            <a:endParaRPr lang="en-US" dirty="0"/>
          </a:p>
          <a:p>
            <a:r>
              <a:rPr lang="en-US" dirty="0"/>
              <a:t>3) Optimization Criterion</a:t>
            </a:r>
            <a:endParaRPr lang="en-US" i="1" dirty="0"/>
          </a:p>
          <a:p>
            <a:r>
              <a:rPr lang="en-US" dirty="0"/>
              <a:t>Average Log-Likelihood</a:t>
            </a:r>
          </a:p>
          <a:p>
            <a:endParaRPr lang="en-US" i="1" dirty="0"/>
          </a:p>
          <a:p>
            <a:r>
              <a:rPr lang="en-US" dirty="0"/>
              <a:t>4) Optimization Routine</a:t>
            </a:r>
          </a:p>
          <a:p>
            <a:r>
              <a:rPr lang="en-US" dirty="0"/>
              <a:t>Recursively split the tree based on best current split calculated with Entropy</a:t>
            </a:r>
          </a:p>
          <a:p>
            <a:endParaRPr lang="en-US" dirty="0"/>
          </a:p>
          <a:p>
            <a:r>
              <a:rPr lang="en-US" dirty="0"/>
              <a:t>We have a stopping piece to our recursive split </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BE83F708-0FB4-FE48-B427-CEDFAE54F6F9}"/>
              </a:ext>
            </a:extLst>
          </p:cNvPr>
          <p:cNvPicPr>
            <a:picLocks noChangeAspect="1"/>
          </p:cNvPicPr>
          <p:nvPr/>
        </p:nvPicPr>
        <p:blipFill>
          <a:blip r:embed="rId2"/>
          <a:stretch>
            <a:fillRect/>
          </a:stretch>
        </p:blipFill>
        <p:spPr>
          <a:xfrm>
            <a:off x="4903811" y="3929872"/>
            <a:ext cx="1922852" cy="443735"/>
          </a:xfrm>
          <a:prstGeom prst="rect">
            <a:avLst/>
          </a:prstGeom>
        </p:spPr>
      </p:pic>
      <p:pic>
        <p:nvPicPr>
          <p:cNvPr id="2" name="Picture 1">
            <a:extLst>
              <a:ext uri="{FF2B5EF4-FFF2-40B4-BE49-F238E27FC236}">
                <a16:creationId xmlns:a16="http://schemas.microsoft.com/office/drawing/2014/main" id="{B70FEA6D-1387-774A-B9C0-378D6CAB9AFD}"/>
              </a:ext>
            </a:extLst>
          </p:cNvPr>
          <p:cNvPicPr>
            <a:picLocks noChangeAspect="1"/>
          </p:cNvPicPr>
          <p:nvPr/>
        </p:nvPicPr>
        <p:blipFill>
          <a:blip r:embed="rId3"/>
          <a:stretch>
            <a:fillRect/>
          </a:stretch>
        </p:blipFill>
        <p:spPr>
          <a:xfrm>
            <a:off x="2639423" y="2943153"/>
            <a:ext cx="2079913" cy="502048"/>
          </a:xfrm>
          <a:prstGeom prst="rect">
            <a:avLst/>
          </a:prstGeom>
        </p:spPr>
      </p:pic>
      <p:pic>
        <p:nvPicPr>
          <p:cNvPr id="17" name="Picture 16">
            <a:extLst>
              <a:ext uri="{FF2B5EF4-FFF2-40B4-BE49-F238E27FC236}">
                <a16:creationId xmlns:a16="http://schemas.microsoft.com/office/drawing/2014/main" id="{9AAD1F1A-EAF4-A94D-8889-7B3582DD44FA}"/>
              </a:ext>
            </a:extLst>
          </p:cNvPr>
          <p:cNvPicPr>
            <a:picLocks noChangeAspect="1"/>
          </p:cNvPicPr>
          <p:nvPr/>
        </p:nvPicPr>
        <p:blipFill>
          <a:blip r:embed="rId4"/>
          <a:stretch>
            <a:fillRect/>
          </a:stretch>
        </p:blipFill>
        <p:spPr>
          <a:xfrm>
            <a:off x="2980959" y="4875489"/>
            <a:ext cx="1922852" cy="527842"/>
          </a:xfrm>
          <a:prstGeom prst="rect">
            <a:avLst/>
          </a:prstGeom>
        </p:spPr>
      </p:pic>
      <p:pic>
        <p:nvPicPr>
          <p:cNvPr id="9" name="Picture 8">
            <a:extLst>
              <a:ext uri="{FF2B5EF4-FFF2-40B4-BE49-F238E27FC236}">
                <a16:creationId xmlns:a16="http://schemas.microsoft.com/office/drawing/2014/main" id="{B5D19D7D-4427-474C-9015-179652696F8E}"/>
              </a:ext>
            </a:extLst>
          </p:cNvPr>
          <p:cNvPicPr>
            <a:picLocks noChangeAspect="1"/>
          </p:cNvPicPr>
          <p:nvPr/>
        </p:nvPicPr>
        <p:blipFill>
          <a:blip r:embed="rId5"/>
          <a:stretch>
            <a:fillRect/>
          </a:stretch>
        </p:blipFill>
        <p:spPr>
          <a:xfrm>
            <a:off x="3190330" y="6017303"/>
            <a:ext cx="3426962" cy="502039"/>
          </a:xfrm>
          <a:prstGeom prst="rect">
            <a:avLst/>
          </a:prstGeom>
        </p:spPr>
      </p:pic>
    </p:spTree>
    <p:extLst>
      <p:ext uri="{BB962C8B-B14F-4D97-AF65-F5344CB8AC3E}">
        <p14:creationId xmlns:p14="http://schemas.microsoft.com/office/powerpoint/2010/main" val="2402245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804FDC7-CACB-B04C-BD47-2535D7D563FA}"/>
              </a:ext>
            </a:extLst>
          </p:cNvPr>
          <p:cNvSpPr/>
          <p:nvPr/>
        </p:nvSpPr>
        <p:spPr>
          <a:xfrm>
            <a:off x="6826662" y="2943153"/>
            <a:ext cx="2317337" cy="383324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solidFill>
                <a:schemeClr val="tx1"/>
              </a:solidFill>
            </a:endParaRPr>
          </a:p>
        </p:txBody>
      </p:sp>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3615413" cy="707886"/>
          </a:xfrm>
          <a:prstGeom prst="rect">
            <a:avLst/>
          </a:prstGeom>
          <a:noFill/>
        </p:spPr>
        <p:txBody>
          <a:bodyPr wrap="none" rtlCol="0">
            <a:spAutoFit/>
          </a:bodyPr>
          <a:lstStyle/>
          <a:p>
            <a:r>
              <a:rPr lang="en-US" sz="4000" b="1" dirty="0"/>
              <a:t>DECISION TREES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3970318"/>
          </a:xfrm>
          <a:prstGeom prst="rect">
            <a:avLst/>
          </a:prstGeom>
          <a:noFill/>
        </p:spPr>
        <p:txBody>
          <a:bodyPr wrap="square" rtlCol="0">
            <a:spAutoFit/>
          </a:bodyPr>
          <a:lstStyle/>
          <a:p>
            <a:r>
              <a:rPr lang="en-US" dirty="0"/>
              <a:t>1) Model Form</a:t>
            </a:r>
          </a:p>
          <a:p>
            <a:r>
              <a:rPr lang="en-US" dirty="0"/>
              <a:t>Follow the tree!</a:t>
            </a:r>
          </a:p>
          <a:p>
            <a:endParaRPr lang="en-US" dirty="0"/>
          </a:p>
          <a:p>
            <a:r>
              <a:rPr lang="en-US" dirty="0"/>
              <a:t>2) Loss Function</a:t>
            </a:r>
          </a:p>
          <a:p>
            <a:r>
              <a:rPr lang="en-US" dirty="0"/>
              <a:t>Slightly different given the form of the model</a:t>
            </a:r>
          </a:p>
          <a:p>
            <a:endParaRPr lang="en-US" dirty="0"/>
          </a:p>
          <a:p>
            <a:r>
              <a:rPr lang="en-US" dirty="0"/>
              <a:t>3) Optimization Criterion</a:t>
            </a:r>
            <a:endParaRPr lang="en-US" i="1" dirty="0"/>
          </a:p>
          <a:p>
            <a:r>
              <a:rPr lang="en-US" dirty="0"/>
              <a:t>Average Log-Likelihood</a:t>
            </a:r>
          </a:p>
          <a:p>
            <a:endParaRPr lang="en-US" i="1" dirty="0"/>
          </a:p>
          <a:p>
            <a:r>
              <a:rPr lang="en-US" dirty="0"/>
              <a:t>4) Optimization Routine</a:t>
            </a:r>
          </a:p>
          <a:p>
            <a:r>
              <a:rPr lang="en-US" dirty="0"/>
              <a:t>Recursively split the tree based on best current split calculated with Entropy</a:t>
            </a:r>
          </a:p>
          <a:p>
            <a:endParaRPr lang="en-US" dirty="0"/>
          </a:p>
          <a:p>
            <a:r>
              <a:rPr lang="en-US" dirty="0"/>
              <a:t>We have a stopping piece to our recursive split </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BE83F708-0FB4-FE48-B427-CEDFAE54F6F9}"/>
              </a:ext>
            </a:extLst>
          </p:cNvPr>
          <p:cNvPicPr>
            <a:picLocks noChangeAspect="1"/>
          </p:cNvPicPr>
          <p:nvPr/>
        </p:nvPicPr>
        <p:blipFill>
          <a:blip r:embed="rId2"/>
          <a:stretch>
            <a:fillRect/>
          </a:stretch>
        </p:blipFill>
        <p:spPr>
          <a:xfrm>
            <a:off x="4903811" y="3929872"/>
            <a:ext cx="1922852" cy="443735"/>
          </a:xfrm>
          <a:prstGeom prst="rect">
            <a:avLst/>
          </a:prstGeom>
        </p:spPr>
      </p:pic>
      <p:pic>
        <p:nvPicPr>
          <p:cNvPr id="2" name="Picture 1">
            <a:extLst>
              <a:ext uri="{FF2B5EF4-FFF2-40B4-BE49-F238E27FC236}">
                <a16:creationId xmlns:a16="http://schemas.microsoft.com/office/drawing/2014/main" id="{B70FEA6D-1387-774A-B9C0-378D6CAB9AFD}"/>
              </a:ext>
            </a:extLst>
          </p:cNvPr>
          <p:cNvPicPr>
            <a:picLocks noChangeAspect="1"/>
          </p:cNvPicPr>
          <p:nvPr/>
        </p:nvPicPr>
        <p:blipFill>
          <a:blip r:embed="rId3"/>
          <a:stretch>
            <a:fillRect/>
          </a:stretch>
        </p:blipFill>
        <p:spPr>
          <a:xfrm>
            <a:off x="2639423" y="2943153"/>
            <a:ext cx="2079913" cy="502048"/>
          </a:xfrm>
          <a:prstGeom prst="rect">
            <a:avLst/>
          </a:prstGeom>
        </p:spPr>
      </p:pic>
      <p:pic>
        <p:nvPicPr>
          <p:cNvPr id="17" name="Picture 16">
            <a:extLst>
              <a:ext uri="{FF2B5EF4-FFF2-40B4-BE49-F238E27FC236}">
                <a16:creationId xmlns:a16="http://schemas.microsoft.com/office/drawing/2014/main" id="{9AAD1F1A-EAF4-A94D-8889-7B3582DD44FA}"/>
              </a:ext>
            </a:extLst>
          </p:cNvPr>
          <p:cNvPicPr>
            <a:picLocks noChangeAspect="1"/>
          </p:cNvPicPr>
          <p:nvPr/>
        </p:nvPicPr>
        <p:blipFill>
          <a:blip r:embed="rId4"/>
          <a:stretch>
            <a:fillRect/>
          </a:stretch>
        </p:blipFill>
        <p:spPr>
          <a:xfrm>
            <a:off x="2980959" y="4875489"/>
            <a:ext cx="1922852" cy="527842"/>
          </a:xfrm>
          <a:prstGeom prst="rect">
            <a:avLst/>
          </a:prstGeom>
        </p:spPr>
      </p:pic>
      <p:pic>
        <p:nvPicPr>
          <p:cNvPr id="9" name="Picture 8">
            <a:extLst>
              <a:ext uri="{FF2B5EF4-FFF2-40B4-BE49-F238E27FC236}">
                <a16:creationId xmlns:a16="http://schemas.microsoft.com/office/drawing/2014/main" id="{B5D19D7D-4427-474C-9015-179652696F8E}"/>
              </a:ext>
            </a:extLst>
          </p:cNvPr>
          <p:cNvPicPr>
            <a:picLocks noChangeAspect="1"/>
          </p:cNvPicPr>
          <p:nvPr/>
        </p:nvPicPr>
        <p:blipFill>
          <a:blip r:embed="rId5"/>
          <a:stretch>
            <a:fillRect/>
          </a:stretch>
        </p:blipFill>
        <p:spPr>
          <a:xfrm>
            <a:off x="3190330" y="6017303"/>
            <a:ext cx="3426962" cy="502039"/>
          </a:xfrm>
          <a:prstGeom prst="rect">
            <a:avLst/>
          </a:prstGeom>
        </p:spPr>
      </p:pic>
      <p:sp>
        <p:nvSpPr>
          <p:cNvPr id="16" name="TextBox 15">
            <a:extLst>
              <a:ext uri="{FF2B5EF4-FFF2-40B4-BE49-F238E27FC236}">
                <a16:creationId xmlns:a16="http://schemas.microsoft.com/office/drawing/2014/main" id="{A4943598-D956-A046-BEA0-CF13DC810109}"/>
              </a:ext>
            </a:extLst>
          </p:cNvPr>
          <p:cNvSpPr txBox="1"/>
          <p:nvPr/>
        </p:nvSpPr>
        <p:spPr>
          <a:xfrm>
            <a:off x="6826663" y="2943153"/>
            <a:ext cx="2051119" cy="3693319"/>
          </a:xfrm>
          <a:prstGeom prst="rect">
            <a:avLst/>
          </a:prstGeom>
          <a:noFill/>
        </p:spPr>
        <p:txBody>
          <a:bodyPr wrap="square" rtlCol="0">
            <a:spAutoFit/>
          </a:bodyPr>
          <a:lstStyle/>
          <a:p>
            <a:r>
              <a:rPr lang="en-US" dirty="0"/>
              <a:t>Stopping</a:t>
            </a:r>
          </a:p>
          <a:p>
            <a:endParaRPr lang="en-US" dirty="0"/>
          </a:p>
          <a:p>
            <a:pPr marL="342900" indent="-342900">
              <a:buAutoNum type="arabicPeriod"/>
            </a:pPr>
            <a:r>
              <a:rPr lang="en-US" dirty="0"/>
              <a:t>All data is correctly classified</a:t>
            </a:r>
          </a:p>
          <a:p>
            <a:pPr marL="342900" indent="-342900">
              <a:buAutoNum type="arabicPeriod"/>
            </a:pPr>
            <a:r>
              <a:rPr lang="en-US" dirty="0"/>
              <a:t>No features left to split on</a:t>
            </a:r>
          </a:p>
          <a:p>
            <a:pPr marL="342900" indent="-342900">
              <a:buAutoNum type="arabicPeriod"/>
            </a:pPr>
            <a:r>
              <a:rPr lang="en-US" dirty="0"/>
              <a:t>Entropy not worth it (we define)</a:t>
            </a:r>
          </a:p>
          <a:p>
            <a:pPr marL="342900" indent="-342900">
              <a:buAutoNum type="arabicPeriod"/>
            </a:pPr>
            <a:r>
              <a:rPr lang="en-US" dirty="0"/>
              <a:t>Max depth (we define)</a:t>
            </a:r>
          </a:p>
          <a:p>
            <a:endParaRPr lang="en-US" dirty="0"/>
          </a:p>
        </p:txBody>
      </p:sp>
    </p:spTree>
    <p:extLst>
      <p:ext uri="{BB962C8B-B14F-4D97-AF65-F5344CB8AC3E}">
        <p14:creationId xmlns:p14="http://schemas.microsoft.com/office/powerpoint/2010/main" val="4190998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3615413" cy="707886"/>
          </a:xfrm>
          <a:prstGeom prst="rect">
            <a:avLst/>
          </a:prstGeom>
          <a:noFill/>
        </p:spPr>
        <p:txBody>
          <a:bodyPr wrap="none" rtlCol="0">
            <a:spAutoFit/>
          </a:bodyPr>
          <a:lstStyle/>
          <a:p>
            <a:r>
              <a:rPr lang="en-US" sz="4000" b="1" dirty="0"/>
              <a:t>DECISION TREES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9" name="TextBox 8"/>
          <p:cNvSpPr txBox="1"/>
          <p:nvPr/>
        </p:nvSpPr>
        <p:spPr>
          <a:xfrm>
            <a:off x="589045" y="2107543"/>
            <a:ext cx="3300691" cy="4339650"/>
          </a:xfrm>
          <a:prstGeom prst="rect">
            <a:avLst/>
          </a:prstGeom>
          <a:noFill/>
        </p:spPr>
        <p:txBody>
          <a:bodyPr wrap="square" rtlCol="0">
            <a:spAutoFit/>
          </a:bodyPr>
          <a:lstStyle/>
          <a:p>
            <a:endParaRPr lang="en-US" dirty="0"/>
          </a:p>
          <a:p>
            <a:endParaRPr lang="en-US" dirty="0"/>
          </a:p>
          <a:p>
            <a:pPr marL="342900" indent="-342900">
              <a:buFont typeface="+mj-lt"/>
              <a:buAutoNum type="arabicPeriod"/>
            </a:pPr>
            <a:r>
              <a:rPr lang="en-US" sz="2400" dirty="0"/>
              <a:t>Find the purest split (using </a:t>
            </a:r>
            <a:r>
              <a:rPr lang="en-US" sz="2400" dirty="0" err="1"/>
              <a:t>gini</a:t>
            </a:r>
            <a:r>
              <a:rPr lang="en-US" sz="2400" dirty="0"/>
              <a:t> index)</a:t>
            </a:r>
          </a:p>
          <a:p>
            <a:pPr marL="342900" indent="-342900">
              <a:buFont typeface="+mj-lt"/>
              <a:buAutoNum type="arabicPeriod"/>
            </a:pPr>
            <a:r>
              <a:rPr lang="en-US" sz="2400" dirty="0"/>
              <a:t>Find the next purest split</a:t>
            </a:r>
          </a:p>
          <a:p>
            <a:pPr marL="342900" indent="-342900">
              <a:buFont typeface="+mj-lt"/>
              <a:buAutoNum type="arabicPeriod"/>
            </a:pPr>
            <a:r>
              <a:rPr lang="en-US" sz="2400" dirty="0"/>
              <a:t>Continue until max depth is reached</a:t>
            </a:r>
          </a:p>
          <a:p>
            <a:pPr marL="342900" indent="-342900">
              <a:buFont typeface="+mj-lt"/>
              <a:buAutoNum type="arabicPeriod"/>
            </a:pPr>
            <a:endParaRPr lang="en-US" sz="2400" dirty="0"/>
          </a:p>
          <a:p>
            <a:r>
              <a:rPr lang="en-US" sz="2400" dirty="0"/>
              <a:t>Tuning: </a:t>
            </a:r>
            <a:r>
              <a:rPr lang="en-US" sz="2400" dirty="0" err="1"/>
              <a:t>max_depth</a:t>
            </a:r>
            <a:r>
              <a:rPr lang="en-US" sz="2400" dirty="0"/>
              <a:t>, </a:t>
            </a:r>
            <a:r>
              <a:rPr lang="en-US" sz="2400" dirty="0" err="1"/>
              <a:t>min_sample_leaf</a:t>
            </a:r>
            <a:endParaRPr lang="en-US" sz="2400" dirty="0"/>
          </a:p>
          <a:p>
            <a:endParaRPr lang="en-US" sz="2400" dirty="0"/>
          </a:p>
        </p:txBody>
      </p:sp>
      <p:pic>
        <p:nvPicPr>
          <p:cNvPr id="1026" name="Picture 2" descr="Image result for decision tre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609" y="2596600"/>
            <a:ext cx="4068540" cy="15855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F670C7B-9548-48E5-A86C-20A1C3677FD2}"/>
              </a:ext>
            </a:extLst>
          </p:cNvPr>
          <p:cNvPicPr>
            <a:picLocks noChangeAspect="1"/>
          </p:cNvPicPr>
          <p:nvPr/>
        </p:nvPicPr>
        <p:blipFill>
          <a:blip r:embed="rId3"/>
          <a:stretch>
            <a:fillRect/>
          </a:stretch>
        </p:blipFill>
        <p:spPr>
          <a:xfrm>
            <a:off x="6776884" y="4375756"/>
            <a:ext cx="1914218" cy="608046"/>
          </a:xfrm>
          <a:prstGeom prst="rect">
            <a:avLst/>
          </a:prstGeom>
        </p:spPr>
      </p:pic>
    </p:spTree>
    <p:extLst>
      <p:ext uri="{BB962C8B-B14F-4D97-AF65-F5344CB8AC3E}">
        <p14:creationId xmlns:p14="http://schemas.microsoft.com/office/powerpoint/2010/main" val="3809614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3615413" cy="707886"/>
          </a:xfrm>
          <a:prstGeom prst="rect">
            <a:avLst/>
          </a:prstGeom>
          <a:noFill/>
        </p:spPr>
        <p:txBody>
          <a:bodyPr wrap="none" rtlCol="0">
            <a:spAutoFit/>
          </a:bodyPr>
          <a:lstStyle/>
          <a:p>
            <a:r>
              <a:rPr lang="en-US" sz="4000" b="1" dirty="0"/>
              <a:t>DECISION TREES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9" name="TextBox 8"/>
          <p:cNvSpPr txBox="1"/>
          <p:nvPr/>
        </p:nvSpPr>
        <p:spPr>
          <a:xfrm>
            <a:off x="589045" y="2107543"/>
            <a:ext cx="7952104" cy="3693319"/>
          </a:xfrm>
          <a:prstGeom prst="rect">
            <a:avLst/>
          </a:prstGeom>
          <a:noFill/>
        </p:spPr>
        <p:txBody>
          <a:bodyPr wrap="square" rtlCol="0">
            <a:spAutoFit/>
          </a:bodyPr>
          <a:lstStyle/>
          <a:p>
            <a:r>
              <a:rPr lang="en-US" b="1" dirty="0"/>
              <a:t>Advantages</a:t>
            </a:r>
          </a:p>
          <a:p>
            <a:pPr marL="342900" indent="-342900">
              <a:buFont typeface="+mj-lt"/>
              <a:buAutoNum type="arabicPeriod"/>
            </a:pPr>
            <a:endParaRPr lang="en-US" dirty="0"/>
          </a:p>
          <a:p>
            <a:pPr marL="342900" indent="-342900">
              <a:buFont typeface="+mj-lt"/>
              <a:buAutoNum type="arabicPeriod"/>
            </a:pPr>
            <a:r>
              <a:rPr lang="en-US" dirty="0"/>
              <a:t>Easy to interpret and make for straightforward visualizations.</a:t>
            </a:r>
          </a:p>
          <a:p>
            <a:pPr marL="342900" indent="-342900">
              <a:buFont typeface="+mj-lt"/>
              <a:buAutoNum type="arabicPeriod"/>
            </a:pPr>
            <a:r>
              <a:rPr lang="en-US" dirty="0"/>
              <a:t>The internal workings are capable of being observed and thus make it possible to reproduce work.</a:t>
            </a:r>
          </a:p>
          <a:p>
            <a:pPr marL="342900" indent="-342900">
              <a:buFont typeface="+mj-lt"/>
              <a:buAutoNum type="arabicPeriod"/>
            </a:pPr>
            <a:r>
              <a:rPr lang="en-US" dirty="0"/>
              <a:t>Can handle both numerical and categorical data.</a:t>
            </a:r>
          </a:p>
          <a:p>
            <a:pPr marL="342900" indent="-342900">
              <a:buFont typeface="+mj-lt"/>
              <a:buAutoNum type="arabicPeriod"/>
            </a:pPr>
            <a:r>
              <a:rPr lang="en-US" dirty="0"/>
              <a:t>Perform well on large datasets</a:t>
            </a:r>
          </a:p>
          <a:p>
            <a:pPr marL="342900" indent="-342900">
              <a:buFont typeface="+mj-lt"/>
              <a:buAutoNum type="arabicPeriod"/>
            </a:pPr>
            <a:r>
              <a:rPr lang="en-US" dirty="0"/>
              <a:t>Are extremely fast</a:t>
            </a:r>
          </a:p>
          <a:p>
            <a:endParaRPr lang="en-US" dirty="0"/>
          </a:p>
          <a:p>
            <a:endParaRPr lang="en-US" dirty="0"/>
          </a:p>
          <a:p>
            <a:r>
              <a:rPr lang="en-US" b="1" dirty="0"/>
              <a:t>Disadvantages</a:t>
            </a:r>
          </a:p>
          <a:p>
            <a:pPr marL="342900" indent="-342900">
              <a:buFont typeface="+mj-lt"/>
              <a:buAutoNum type="arabicPeriod"/>
            </a:pPr>
            <a:r>
              <a:rPr lang="en-US" dirty="0"/>
              <a:t>Purest split at each step might lead to local maximum not global maximum</a:t>
            </a:r>
          </a:p>
          <a:p>
            <a:pPr marL="342900" indent="-342900">
              <a:buFont typeface="+mj-lt"/>
              <a:buAutoNum type="arabicPeriod"/>
            </a:pPr>
            <a:r>
              <a:rPr lang="en-US" dirty="0"/>
              <a:t>Prone to overfitting, leads to high variance from sample to sample</a:t>
            </a:r>
          </a:p>
        </p:txBody>
      </p:sp>
    </p:spTree>
    <p:extLst>
      <p:ext uri="{BB962C8B-B14F-4D97-AF65-F5344CB8AC3E}">
        <p14:creationId xmlns:p14="http://schemas.microsoft.com/office/powerpoint/2010/main" val="2642856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418"/>
            <a:ext cx="9144000" cy="6998971"/>
          </a:xfrm>
          <a:prstGeom prst="rect">
            <a:avLst/>
          </a:prstGeom>
          <a:solidFill>
            <a:srgbClr val="F8DA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89045" y="625755"/>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1" name="TextBox 10"/>
          <p:cNvSpPr txBox="1"/>
          <p:nvPr/>
        </p:nvSpPr>
        <p:spPr>
          <a:xfrm>
            <a:off x="589045" y="1315523"/>
            <a:ext cx="1923347" cy="707886"/>
          </a:xfrm>
          <a:prstGeom prst="rect">
            <a:avLst/>
          </a:prstGeom>
          <a:noFill/>
        </p:spPr>
        <p:txBody>
          <a:bodyPr wrap="none" rtlCol="0">
            <a:spAutoFit/>
          </a:bodyPr>
          <a:lstStyle/>
          <a:p>
            <a:r>
              <a:rPr lang="en-US" sz="4000" b="1" dirty="0">
                <a:solidFill>
                  <a:schemeClr val="bg1"/>
                </a:solidFill>
              </a:rPr>
              <a:t>CODING</a:t>
            </a:r>
          </a:p>
        </p:txBody>
      </p:sp>
    </p:spTree>
    <p:extLst>
      <p:ext uri="{BB962C8B-B14F-4D97-AF65-F5344CB8AC3E}">
        <p14:creationId xmlns:p14="http://schemas.microsoft.com/office/powerpoint/2010/main" val="27139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41659" cy="707886"/>
          </a:xfrm>
          <a:prstGeom prst="rect">
            <a:avLst/>
          </a:prstGeom>
          <a:noFill/>
        </p:spPr>
        <p:txBody>
          <a:bodyPr wrap="none" rtlCol="0">
            <a:spAutoFit/>
          </a:bodyPr>
          <a:lstStyle/>
          <a:p>
            <a:r>
              <a:rPr lang="en-US" sz="4000" b="1" dirty="0"/>
              <a:t>KNN</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923330"/>
          </a:xfrm>
          <a:prstGeom prst="rect">
            <a:avLst/>
          </a:prstGeom>
          <a:noFill/>
        </p:spPr>
        <p:txBody>
          <a:bodyPr wrap="square" rtlCol="0">
            <a:spAutoFit/>
          </a:bodyPr>
          <a:lstStyle/>
          <a:p>
            <a:r>
              <a:rPr lang="en-US" dirty="0"/>
              <a:t>1) Model Form</a:t>
            </a:r>
          </a:p>
          <a:p>
            <a:r>
              <a:rPr lang="en-US" dirty="0"/>
              <a:t>Class is defined as average class   </a:t>
            </a:r>
          </a:p>
          <a:p>
            <a:r>
              <a:rPr lang="en-US" dirty="0"/>
              <a:t>Distance is our only metric – what is the closest data?</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1386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0C23F"/>
        </a:solidFill>
        <a:effectLst/>
      </p:bgPr>
    </p:bg>
    <p:spTree>
      <p:nvGrpSpPr>
        <p:cNvPr id="1" name=""/>
        <p:cNvGrpSpPr/>
        <p:nvPr/>
      </p:nvGrpSpPr>
      <p:grpSpPr>
        <a:xfrm>
          <a:off x="0" y="0"/>
          <a:ext cx="0" cy="0"/>
          <a:chOff x="0" y="0"/>
          <a:chExt cx="0" cy="0"/>
        </a:xfrm>
      </p:grpSpPr>
      <p:graphicFrame>
        <p:nvGraphicFramePr>
          <p:cNvPr id="75" name="Table 74"/>
          <p:cNvGraphicFramePr>
            <a:graphicFrameLocks noGrp="1"/>
          </p:cNvGraphicFramePr>
          <p:nvPr>
            <p:extLst>
              <p:ext uri="{D42A27DB-BD31-4B8C-83A1-F6EECF244321}">
                <p14:modId xmlns:p14="http://schemas.microsoft.com/office/powerpoint/2010/main" val="873292801"/>
              </p:ext>
            </p:extLst>
          </p:nvPr>
        </p:nvGraphicFramePr>
        <p:xfrm>
          <a:off x="775217" y="2224774"/>
          <a:ext cx="701740" cy="4148732"/>
        </p:xfrm>
        <a:graphic>
          <a:graphicData uri="http://schemas.openxmlformats.org/drawingml/2006/table">
            <a:tbl>
              <a:tblPr>
                <a:tableStyleId>{5C22544A-7EE6-4342-B048-85BDC9FD1C3A}</a:tableStyleId>
              </a:tblPr>
              <a:tblGrid>
                <a:gridCol w="701740">
                  <a:extLst>
                    <a:ext uri="{9D8B030D-6E8A-4147-A177-3AD203B41FA5}">
                      <a16:colId xmlns:a16="http://schemas.microsoft.com/office/drawing/2014/main" val="3699133937"/>
                    </a:ext>
                  </a:extLst>
                </a:gridCol>
              </a:tblGrid>
              <a:tr h="4148732">
                <a:tc>
                  <a:txBody>
                    <a:bodyPr/>
                    <a:lstStyle/>
                    <a:p>
                      <a:pPr algn="ctr">
                        <a:lnSpc>
                          <a:spcPct val="100000"/>
                        </a:lnSpc>
                      </a:pPr>
                      <a:r>
                        <a:rPr lang="en-US" sz="1100" b="1" i="1" dirty="0">
                          <a:solidFill>
                            <a:schemeClr val="tx1"/>
                          </a:solidFill>
                        </a:rPr>
                        <a:t>WED</a:t>
                      </a:r>
                    </a:p>
                  </a:txBody>
                  <a:tcPr anchor="ctr">
                    <a:lnL w="12700" cmpd="sng">
                      <a:noFill/>
                    </a:lnL>
                    <a:lnR w="12700" cmpd="sng">
                      <a:noFill/>
                    </a:lnR>
                    <a:noFill/>
                  </a:tcPr>
                </a:tc>
                <a:extLst>
                  <a:ext uri="{0D108BD9-81ED-4DB2-BD59-A6C34878D82A}">
                    <a16:rowId xmlns:a16="http://schemas.microsoft.com/office/drawing/2014/main" val="654180299"/>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5880900"/>
              </p:ext>
            </p:extLst>
          </p:nvPr>
        </p:nvGraphicFramePr>
        <p:xfrm>
          <a:off x="1476956" y="2224774"/>
          <a:ext cx="798157" cy="4148727"/>
        </p:xfrm>
        <a:graphic>
          <a:graphicData uri="http://schemas.openxmlformats.org/drawingml/2006/table">
            <a:tbl>
              <a:tblPr>
                <a:tableStyleId>{5C22544A-7EE6-4342-B048-85BDC9FD1C3A}</a:tableStyleId>
              </a:tblPr>
              <a:tblGrid>
                <a:gridCol w="798157">
                  <a:extLst>
                    <a:ext uri="{9D8B030D-6E8A-4147-A177-3AD203B41FA5}">
                      <a16:colId xmlns:a16="http://schemas.microsoft.com/office/drawing/2014/main" val="3699133937"/>
                    </a:ext>
                  </a:extLst>
                </a:gridCol>
              </a:tblGrid>
              <a:tr h="399507">
                <a:tc>
                  <a:txBody>
                    <a:bodyPr/>
                    <a:lstStyle/>
                    <a:p>
                      <a:pPr algn="ctr">
                        <a:lnSpc>
                          <a:spcPct val="100000"/>
                        </a:lnSpc>
                      </a:pPr>
                      <a:r>
                        <a:rPr lang="en-US" sz="1000" b="1" i="1" dirty="0">
                          <a:solidFill>
                            <a:schemeClr val="tx1"/>
                          </a:solidFill>
                        </a:rPr>
                        <a:t>8:00 AM -</a:t>
                      </a:r>
                    </a:p>
                    <a:p>
                      <a:pPr algn="ctr">
                        <a:lnSpc>
                          <a:spcPct val="100000"/>
                        </a:lnSpc>
                      </a:pPr>
                      <a:r>
                        <a:rPr lang="en-US" sz="1000" b="1" i="1" dirty="0">
                          <a:solidFill>
                            <a:schemeClr val="tx1"/>
                          </a:solidFill>
                        </a:rPr>
                        <a:t>8:30 AM</a:t>
                      </a:r>
                    </a:p>
                  </a:txBody>
                  <a:tcPr anchor="ctr">
                    <a:lnL w="12700" cmpd="sng">
                      <a:noFill/>
                    </a:lnL>
                    <a:lnR w="12700" cmpd="sng">
                      <a:noFill/>
                    </a:lnR>
                    <a:noFill/>
                  </a:tcPr>
                </a:tc>
                <a:extLst>
                  <a:ext uri="{0D108BD9-81ED-4DB2-BD59-A6C34878D82A}">
                    <a16:rowId xmlns:a16="http://schemas.microsoft.com/office/drawing/2014/main" val="654180299"/>
                  </a:ext>
                </a:extLst>
              </a:tr>
              <a:tr h="399507">
                <a:tc>
                  <a:txBody>
                    <a:bodyPr/>
                    <a:lstStyle/>
                    <a:p>
                      <a:pPr algn="ctr">
                        <a:lnSpc>
                          <a:spcPct val="100000"/>
                        </a:lnSpc>
                      </a:pPr>
                      <a:r>
                        <a:rPr lang="en-US" sz="1000" b="1" i="1" dirty="0">
                          <a:solidFill>
                            <a:schemeClr val="tx1"/>
                          </a:solidFill>
                        </a:rPr>
                        <a:t>8:30 AM - 9:15 AM</a:t>
                      </a:r>
                    </a:p>
                  </a:txBody>
                  <a:tcPr anchor="ctr">
                    <a:lnL w="12700" cmpd="sng">
                      <a:noFill/>
                    </a:lnL>
                    <a:lnR w="12700" cmpd="sng">
                      <a:noFill/>
                    </a:lnR>
                    <a:noFill/>
                  </a:tcPr>
                </a:tc>
                <a:extLst>
                  <a:ext uri="{0D108BD9-81ED-4DB2-BD59-A6C34878D82A}">
                    <a16:rowId xmlns:a16="http://schemas.microsoft.com/office/drawing/2014/main" val="4101024201"/>
                  </a:ext>
                </a:extLst>
              </a:tr>
              <a:tr h="399507">
                <a:tc>
                  <a:txBody>
                    <a:bodyPr/>
                    <a:lstStyle/>
                    <a:p>
                      <a:pPr algn="ctr">
                        <a:lnSpc>
                          <a:spcPct val="100000"/>
                        </a:lnSpc>
                      </a:pPr>
                      <a:r>
                        <a:rPr lang="en-US" sz="1000" b="1" i="1" dirty="0">
                          <a:solidFill>
                            <a:schemeClr val="tx1"/>
                          </a:solidFill>
                        </a:rPr>
                        <a:t>9:15 AM - 9:30 AM</a:t>
                      </a:r>
                    </a:p>
                  </a:txBody>
                  <a:tcPr anchor="ctr">
                    <a:lnL w="12700" cmpd="sng">
                      <a:noFill/>
                    </a:lnL>
                    <a:lnR w="12700" cmpd="sng">
                      <a:noFill/>
                    </a:lnR>
                    <a:noFill/>
                  </a:tcPr>
                </a:tc>
                <a:extLst>
                  <a:ext uri="{0D108BD9-81ED-4DB2-BD59-A6C34878D82A}">
                    <a16:rowId xmlns:a16="http://schemas.microsoft.com/office/drawing/2014/main" val="508357540"/>
                  </a:ext>
                </a:extLst>
              </a:tr>
              <a:tr h="399507">
                <a:tc>
                  <a:txBody>
                    <a:bodyPr/>
                    <a:lstStyle/>
                    <a:p>
                      <a:pPr algn="ctr">
                        <a:lnSpc>
                          <a:spcPct val="100000"/>
                        </a:lnSpc>
                      </a:pPr>
                      <a:r>
                        <a:rPr lang="en-US" sz="1000" b="1" i="1" dirty="0">
                          <a:solidFill>
                            <a:schemeClr val="tx1"/>
                          </a:solidFill>
                        </a:rPr>
                        <a:t>9:30 AM - 10:30 AM</a:t>
                      </a:r>
                    </a:p>
                  </a:txBody>
                  <a:tcPr anchor="ctr">
                    <a:lnL w="12700" cmpd="sng">
                      <a:noFill/>
                    </a:lnL>
                    <a:lnR w="12700" cmpd="sng">
                      <a:noFill/>
                    </a:lnR>
                    <a:noFill/>
                  </a:tcPr>
                </a:tc>
                <a:extLst>
                  <a:ext uri="{0D108BD9-81ED-4DB2-BD59-A6C34878D82A}">
                    <a16:rowId xmlns:a16="http://schemas.microsoft.com/office/drawing/2014/main" val="3394943749"/>
                  </a:ext>
                </a:extLst>
              </a:tr>
              <a:tr h="553164">
                <a:tc>
                  <a:txBody>
                    <a:bodyPr/>
                    <a:lstStyle/>
                    <a:p>
                      <a:pPr algn="ctr">
                        <a:lnSpc>
                          <a:spcPct val="100000"/>
                        </a:lnSpc>
                      </a:pPr>
                      <a:r>
                        <a:rPr lang="en-US" sz="1000" b="1" i="1" dirty="0">
                          <a:solidFill>
                            <a:schemeClr val="tx1"/>
                          </a:solidFill>
                        </a:rPr>
                        <a:t>10:30 AM - 12:30 PM</a:t>
                      </a:r>
                    </a:p>
                  </a:txBody>
                  <a:tcPr anchor="ctr">
                    <a:lnL w="12700" cmpd="sng">
                      <a:noFill/>
                    </a:lnL>
                    <a:lnR w="12700" cmpd="sng">
                      <a:noFill/>
                    </a:lnR>
                    <a:noFill/>
                  </a:tcPr>
                </a:tc>
                <a:extLst>
                  <a:ext uri="{0D108BD9-81ED-4DB2-BD59-A6C34878D82A}">
                    <a16:rowId xmlns:a16="http://schemas.microsoft.com/office/drawing/2014/main" val="3917735721"/>
                  </a:ext>
                </a:extLst>
              </a:tr>
              <a:tr h="399507">
                <a:tc>
                  <a:txBody>
                    <a:bodyPr/>
                    <a:lstStyle/>
                    <a:p>
                      <a:pPr algn="ctr">
                        <a:lnSpc>
                          <a:spcPct val="100000"/>
                        </a:lnSpc>
                      </a:pPr>
                      <a:r>
                        <a:rPr lang="en-US" sz="1000" b="1" i="1" dirty="0">
                          <a:solidFill>
                            <a:schemeClr val="tx1"/>
                          </a:solidFill>
                        </a:rPr>
                        <a:t>12:30 PM - 1:30 PM</a:t>
                      </a:r>
                    </a:p>
                  </a:txBody>
                  <a:tcPr anchor="ctr">
                    <a:lnL w="12700" cmpd="sng">
                      <a:noFill/>
                    </a:lnL>
                    <a:lnR w="12700" cmpd="sng">
                      <a:noFill/>
                    </a:lnR>
                    <a:noFill/>
                  </a:tcPr>
                </a:tc>
                <a:extLst>
                  <a:ext uri="{0D108BD9-81ED-4DB2-BD59-A6C34878D82A}">
                    <a16:rowId xmlns:a16="http://schemas.microsoft.com/office/drawing/2014/main" val="1386274836"/>
                  </a:ext>
                </a:extLst>
              </a:tr>
              <a:tr h="399507">
                <a:tc>
                  <a:txBody>
                    <a:bodyPr/>
                    <a:lstStyle/>
                    <a:p>
                      <a:pPr algn="ctr">
                        <a:lnSpc>
                          <a:spcPct val="100000"/>
                        </a:lnSpc>
                      </a:pPr>
                      <a:r>
                        <a:rPr lang="en-US" sz="1000" b="1" i="1" dirty="0">
                          <a:solidFill>
                            <a:schemeClr val="tx1"/>
                          </a:solidFill>
                        </a:rPr>
                        <a:t>1:30 PM -</a:t>
                      </a:r>
                    </a:p>
                    <a:p>
                      <a:pPr algn="ctr">
                        <a:lnSpc>
                          <a:spcPct val="100000"/>
                        </a:lnSpc>
                      </a:pPr>
                      <a:r>
                        <a:rPr lang="en-US" sz="1000" b="1" i="1" dirty="0">
                          <a:solidFill>
                            <a:schemeClr val="tx1"/>
                          </a:solidFill>
                        </a:rPr>
                        <a:t>2:00 PM</a:t>
                      </a:r>
                    </a:p>
                  </a:txBody>
                  <a:tcPr anchor="ctr">
                    <a:lnL w="12700" cmpd="sng">
                      <a:noFill/>
                    </a:lnL>
                    <a:lnR w="12700" cmpd="sng">
                      <a:noFill/>
                    </a:lnR>
                    <a:noFill/>
                  </a:tcPr>
                </a:tc>
                <a:extLst>
                  <a:ext uri="{0D108BD9-81ED-4DB2-BD59-A6C34878D82A}">
                    <a16:rowId xmlns:a16="http://schemas.microsoft.com/office/drawing/2014/main" val="221236995"/>
                  </a:ext>
                </a:extLst>
              </a:tr>
              <a:tr h="399507">
                <a:tc>
                  <a:txBody>
                    <a:bodyPr/>
                    <a:lstStyle/>
                    <a:p>
                      <a:pPr algn="ctr">
                        <a:lnSpc>
                          <a:spcPct val="100000"/>
                        </a:lnSpc>
                      </a:pPr>
                      <a:r>
                        <a:rPr lang="en-US" sz="1000" b="1" i="1" dirty="0">
                          <a:solidFill>
                            <a:schemeClr val="tx1"/>
                          </a:solidFill>
                        </a:rPr>
                        <a:t>2:00 PM -3:00</a:t>
                      </a:r>
                      <a:r>
                        <a:rPr lang="en-US" sz="1000" b="1" i="1" baseline="0" dirty="0">
                          <a:solidFill>
                            <a:schemeClr val="tx1"/>
                          </a:solidFill>
                        </a:rPr>
                        <a:t> PM</a:t>
                      </a:r>
                      <a:r>
                        <a:rPr lang="en-US" sz="1000" b="1" i="1" dirty="0">
                          <a:solidFill>
                            <a:schemeClr val="tx1"/>
                          </a:solidFill>
                        </a:rPr>
                        <a:t> </a:t>
                      </a:r>
                    </a:p>
                  </a:txBody>
                  <a:tcPr anchor="ctr">
                    <a:lnL w="12700" cmpd="sng">
                      <a:noFill/>
                    </a:lnL>
                    <a:lnR w="12700" cmpd="sng">
                      <a:noFill/>
                    </a:lnR>
                    <a:noFill/>
                  </a:tcPr>
                </a:tc>
                <a:extLst>
                  <a:ext uri="{0D108BD9-81ED-4DB2-BD59-A6C34878D82A}">
                    <a16:rowId xmlns:a16="http://schemas.microsoft.com/office/drawing/2014/main" val="3715811867"/>
                  </a:ext>
                </a:extLst>
              </a:tr>
              <a:tr h="399507">
                <a:tc>
                  <a:txBody>
                    <a:bodyPr/>
                    <a:lstStyle/>
                    <a:p>
                      <a:pPr algn="ctr">
                        <a:lnSpc>
                          <a:spcPct val="100000"/>
                        </a:lnSpc>
                      </a:pPr>
                      <a:r>
                        <a:rPr lang="en-US" sz="1000" b="1" i="1" dirty="0">
                          <a:solidFill>
                            <a:schemeClr val="tx1"/>
                          </a:solidFill>
                        </a:rPr>
                        <a:t>3:00 PM -</a:t>
                      </a:r>
                      <a:r>
                        <a:rPr lang="en-US" sz="1000" b="1" i="1" baseline="0" dirty="0">
                          <a:solidFill>
                            <a:schemeClr val="tx1"/>
                          </a:solidFill>
                        </a:rPr>
                        <a:t> 4:00</a:t>
                      </a:r>
                      <a:r>
                        <a:rPr lang="en-US" sz="1000" b="1" i="1" dirty="0">
                          <a:solidFill>
                            <a:schemeClr val="tx1"/>
                          </a:solidFill>
                        </a:rPr>
                        <a:t> PM</a:t>
                      </a:r>
                    </a:p>
                  </a:txBody>
                  <a:tcPr anchor="ctr">
                    <a:lnL w="12700" cmpd="sng">
                      <a:noFill/>
                    </a:lnL>
                    <a:lnR w="12700" cmpd="sng">
                      <a:noFill/>
                    </a:lnR>
                    <a:noFill/>
                  </a:tcPr>
                </a:tc>
                <a:extLst>
                  <a:ext uri="{0D108BD9-81ED-4DB2-BD59-A6C34878D82A}">
                    <a16:rowId xmlns:a16="http://schemas.microsoft.com/office/drawing/2014/main" val="3402444254"/>
                  </a:ext>
                </a:extLst>
              </a:tr>
              <a:tr h="399507">
                <a:tc>
                  <a:txBody>
                    <a:bodyPr/>
                    <a:lstStyle/>
                    <a:p>
                      <a:pPr algn="ctr">
                        <a:lnSpc>
                          <a:spcPct val="100000"/>
                        </a:lnSpc>
                      </a:pPr>
                      <a:r>
                        <a:rPr lang="en-US" sz="1000" b="1" i="1" dirty="0">
                          <a:solidFill>
                            <a:schemeClr val="tx1"/>
                          </a:solidFill>
                        </a:rPr>
                        <a:t>4:00 PM - 5:00 PM</a:t>
                      </a:r>
                    </a:p>
                  </a:txBody>
                  <a:tcPr anchor="ctr">
                    <a:lnL w="12700" cmpd="sng">
                      <a:noFill/>
                    </a:lnL>
                    <a:lnR w="12700" cmpd="sng">
                      <a:noFill/>
                    </a:lnR>
                    <a:noFill/>
                  </a:tcPr>
                </a:tc>
                <a:extLst>
                  <a:ext uri="{0D108BD9-81ED-4DB2-BD59-A6C34878D82A}">
                    <a16:rowId xmlns:a16="http://schemas.microsoft.com/office/drawing/2014/main" val="3483627444"/>
                  </a:ext>
                </a:extLst>
              </a:tr>
            </a:tbl>
          </a:graphicData>
        </a:graphic>
      </p:graphicFrame>
      <p:cxnSp>
        <p:nvCxnSpPr>
          <p:cNvPr id="5" name="Straight Connector 4"/>
          <p:cNvCxnSpPr/>
          <p:nvPr/>
        </p:nvCxnSpPr>
        <p:spPr>
          <a:xfrm>
            <a:off x="589045" y="625755"/>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045" y="645400"/>
            <a:ext cx="3107197" cy="400110"/>
          </a:xfrm>
          <a:prstGeom prst="rect">
            <a:avLst/>
          </a:prstGeom>
          <a:noFill/>
        </p:spPr>
        <p:txBody>
          <a:bodyPr wrap="none" rtlCol="0">
            <a:spAutoFit/>
          </a:bodyPr>
          <a:lstStyle/>
          <a:p>
            <a:r>
              <a:rPr lang="en-US" sz="2000" b="1" dirty="0"/>
              <a:t>MACHINE LEARNING GUILD</a:t>
            </a:r>
          </a:p>
        </p:txBody>
      </p:sp>
      <p:sp>
        <p:nvSpPr>
          <p:cNvPr id="11" name="TextBox 10"/>
          <p:cNvSpPr txBox="1"/>
          <p:nvPr/>
        </p:nvSpPr>
        <p:spPr>
          <a:xfrm>
            <a:off x="589045" y="1315523"/>
            <a:ext cx="3716658" cy="707886"/>
          </a:xfrm>
          <a:prstGeom prst="rect">
            <a:avLst/>
          </a:prstGeom>
          <a:noFill/>
        </p:spPr>
        <p:txBody>
          <a:bodyPr wrap="none" rtlCol="0">
            <a:spAutoFit/>
          </a:bodyPr>
          <a:lstStyle/>
          <a:p>
            <a:r>
              <a:rPr lang="en-US" sz="4000" b="1" dirty="0">
                <a:solidFill>
                  <a:schemeClr val="bg1"/>
                </a:solidFill>
              </a:rPr>
              <a:t>AGENDA: TODAY</a:t>
            </a:r>
          </a:p>
        </p:txBody>
      </p:sp>
      <p:cxnSp>
        <p:nvCxnSpPr>
          <p:cNvPr id="4" name="Straight Connector 3"/>
          <p:cNvCxnSpPr>
            <a:cxnSpLocks/>
          </p:cNvCxnSpPr>
          <p:nvPr/>
        </p:nvCxnSpPr>
        <p:spPr>
          <a:xfrm>
            <a:off x="1478539" y="2226373"/>
            <a:ext cx="0" cy="4147133"/>
          </a:xfrm>
          <a:prstGeom prst="line">
            <a:avLst/>
          </a:prstGeom>
          <a:ln>
            <a:solidFill>
              <a:schemeClr val="bg1"/>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rot="16200000">
            <a:off x="3888949" y="2951156"/>
            <a:ext cx="867356" cy="169277"/>
          </a:xfrm>
          <a:prstGeom prst="rect">
            <a:avLst/>
          </a:prstGeom>
        </p:spPr>
        <p:txBody>
          <a:bodyPr wrap="square" lIns="0" tIns="0" rIns="0" bIns="0" anchor="ctr" anchorCtr="0">
            <a:spAutoFit/>
          </a:bodyPr>
          <a:lstStyle/>
          <a:p>
            <a:endParaRPr lang="en-US" sz="1100" dirty="0">
              <a:solidFill>
                <a:srgbClr val="000000"/>
              </a:solidFill>
            </a:endParaRPr>
          </a:p>
        </p:txBody>
      </p:sp>
      <p:sp>
        <p:nvSpPr>
          <p:cNvPr id="43" name="TextBox 42"/>
          <p:cNvSpPr txBox="1"/>
          <p:nvPr/>
        </p:nvSpPr>
        <p:spPr>
          <a:xfrm>
            <a:off x="2376981" y="5582116"/>
            <a:ext cx="4057406" cy="369332"/>
          </a:xfrm>
          <a:prstGeom prst="rect">
            <a:avLst/>
          </a:prstGeom>
          <a:noFill/>
        </p:spPr>
        <p:txBody>
          <a:bodyPr wrap="square" rtlCol="0">
            <a:spAutoFit/>
          </a:bodyPr>
          <a:lstStyle/>
          <a:p>
            <a:r>
              <a:rPr lang="en-US" dirty="0"/>
              <a:t>NAÏVE BAYES</a:t>
            </a:r>
            <a:endParaRPr lang="en-US" i="1" dirty="0"/>
          </a:p>
        </p:txBody>
      </p:sp>
      <p:sp>
        <p:nvSpPr>
          <p:cNvPr id="45" name="TextBox 44"/>
          <p:cNvSpPr txBox="1"/>
          <p:nvPr/>
        </p:nvSpPr>
        <p:spPr>
          <a:xfrm>
            <a:off x="2376981" y="5951448"/>
            <a:ext cx="4622738" cy="369332"/>
          </a:xfrm>
          <a:prstGeom prst="rect">
            <a:avLst/>
          </a:prstGeom>
          <a:noFill/>
        </p:spPr>
        <p:txBody>
          <a:bodyPr wrap="square" rtlCol="0">
            <a:spAutoFit/>
          </a:bodyPr>
          <a:lstStyle/>
          <a:p>
            <a:r>
              <a:rPr lang="en-US" dirty="0"/>
              <a:t>DECISION TREES, RANDOM FOREST, KNN, SVM</a:t>
            </a:r>
            <a:endParaRPr lang="en-US" i="1" dirty="0"/>
          </a:p>
        </p:txBody>
      </p:sp>
      <p:cxnSp>
        <p:nvCxnSpPr>
          <p:cNvPr id="14" name="Straight Connector 13"/>
          <p:cNvCxnSpPr>
            <a:cxnSpLocks/>
          </p:cNvCxnSpPr>
          <p:nvPr/>
        </p:nvCxnSpPr>
        <p:spPr>
          <a:xfrm flipH="1">
            <a:off x="2272741" y="2226368"/>
            <a:ext cx="1582" cy="4147133"/>
          </a:xfrm>
          <a:prstGeom prst="line">
            <a:avLst/>
          </a:prstGeom>
          <a:ln>
            <a:solidFill>
              <a:schemeClr val="bg1"/>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376191" y="5217699"/>
            <a:ext cx="4057406" cy="369332"/>
          </a:xfrm>
          <a:prstGeom prst="rect">
            <a:avLst/>
          </a:prstGeom>
          <a:noFill/>
        </p:spPr>
        <p:txBody>
          <a:bodyPr wrap="square" rtlCol="0">
            <a:spAutoFit/>
          </a:bodyPr>
          <a:lstStyle/>
          <a:p>
            <a:r>
              <a:rPr lang="en-US" dirty="0"/>
              <a:t>LOGISTIC REGRESSION</a:t>
            </a:r>
            <a:endParaRPr lang="en-US" i="1" dirty="0"/>
          </a:p>
        </p:txBody>
      </p:sp>
      <p:sp>
        <p:nvSpPr>
          <p:cNvPr id="20" name="TextBox 19">
            <a:extLst>
              <a:ext uri="{FF2B5EF4-FFF2-40B4-BE49-F238E27FC236}">
                <a16:creationId xmlns:a16="http://schemas.microsoft.com/office/drawing/2014/main" id="{299F939B-2A3C-46AF-BD2A-2DC9D665E9E1}"/>
              </a:ext>
            </a:extLst>
          </p:cNvPr>
          <p:cNvSpPr txBox="1"/>
          <p:nvPr/>
        </p:nvSpPr>
        <p:spPr>
          <a:xfrm>
            <a:off x="2376981" y="4792810"/>
            <a:ext cx="4445538" cy="369332"/>
          </a:xfrm>
          <a:prstGeom prst="rect">
            <a:avLst/>
          </a:prstGeom>
          <a:noFill/>
        </p:spPr>
        <p:txBody>
          <a:bodyPr wrap="square" rtlCol="0">
            <a:spAutoFit/>
          </a:bodyPr>
          <a:lstStyle/>
          <a:p>
            <a:r>
              <a:rPr lang="en-US" dirty="0"/>
              <a:t>INTRODUCTION TO CLASSIFICATION MODELS</a:t>
            </a:r>
            <a:endParaRPr lang="en-US" i="1" dirty="0"/>
          </a:p>
        </p:txBody>
      </p:sp>
      <p:sp>
        <p:nvSpPr>
          <p:cNvPr id="24" name="TextBox 23">
            <a:extLst>
              <a:ext uri="{FF2B5EF4-FFF2-40B4-BE49-F238E27FC236}">
                <a16:creationId xmlns:a16="http://schemas.microsoft.com/office/drawing/2014/main" id="{413CB9BF-E3DB-B947-9B9C-8A0C79969710}"/>
              </a:ext>
            </a:extLst>
          </p:cNvPr>
          <p:cNvSpPr txBox="1"/>
          <p:nvPr/>
        </p:nvSpPr>
        <p:spPr>
          <a:xfrm>
            <a:off x="2376981" y="2278058"/>
            <a:ext cx="4445538" cy="369332"/>
          </a:xfrm>
          <a:prstGeom prst="rect">
            <a:avLst/>
          </a:prstGeom>
          <a:noFill/>
        </p:spPr>
        <p:txBody>
          <a:bodyPr wrap="square" rtlCol="0">
            <a:spAutoFit/>
          </a:bodyPr>
          <a:lstStyle/>
          <a:p>
            <a:r>
              <a:rPr lang="en-US" dirty="0"/>
              <a:t>INTRODUCTION TO CLUSTERING TECHNIQUES</a:t>
            </a:r>
            <a:endParaRPr lang="en-US" i="1" dirty="0"/>
          </a:p>
        </p:txBody>
      </p:sp>
      <p:sp>
        <p:nvSpPr>
          <p:cNvPr id="25" name="TextBox 24">
            <a:extLst>
              <a:ext uri="{FF2B5EF4-FFF2-40B4-BE49-F238E27FC236}">
                <a16:creationId xmlns:a16="http://schemas.microsoft.com/office/drawing/2014/main" id="{3AB0272F-1FC8-254E-8B44-63E6701DE01A}"/>
              </a:ext>
            </a:extLst>
          </p:cNvPr>
          <p:cNvSpPr txBox="1"/>
          <p:nvPr/>
        </p:nvSpPr>
        <p:spPr>
          <a:xfrm>
            <a:off x="2376981" y="2660903"/>
            <a:ext cx="4445538" cy="369332"/>
          </a:xfrm>
          <a:prstGeom prst="rect">
            <a:avLst/>
          </a:prstGeom>
          <a:noFill/>
        </p:spPr>
        <p:txBody>
          <a:bodyPr wrap="square" rtlCol="0">
            <a:spAutoFit/>
          </a:bodyPr>
          <a:lstStyle/>
          <a:p>
            <a:r>
              <a:rPr lang="en-US" dirty="0"/>
              <a:t>K-MEANS</a:t>
            </a:r>
            <a:endParaRPr lang="en-US" i="1" dirty="0"/>
          </a:p>
        </p:txBody>
      </p:sp>
      <p:sp>
        <p:nvSpPr>
          <p:cNvPr id="26" name="TextBox 25">
            <a:extLst>
              <a:ext uri="{FF2B5EF4-FFF2-40B4-BE49-F238E27FC236}">
                <a16:creationId xmlns:a16="http://schemas.microsoft.com/office/drawing/2014/main" id="{1C5ABED0-7BE5-E846-8888-022B7D0F3D08}"/>
              </a:ext>
            </a:extLst>
          </p:cNvPr>
          <p:cNvSpPr txBox="1"/>
          <p:nvPr/>
        </p:nvSpPr>
        <p:spPr>
          <a:xfrm>
            <a:off x="2376981" y="3055062"/>
            <a:ext cx="4445538" cy="369332"/>
          </a:xfrm>
          <a:prstGeom prst="rect">
            <a:avLst/>
          </a:prstGeom>
          <a:noFill/>
        </p:spPr>
        <p:txBody>
          <a:bodyPr wrap="square" rtlCol="0">
            <a:spAutoFit/>
          </a:bodyPr>
          <a:lstStyle/>
          <a:p>
            <a:r>
              <a:rPr lang="en-US" dirty="0"/>
              <a:t>BREAK</a:t>
            </a:r>
            <a:endParaRPr lang="en-US" i="1" dirty="0"/>
          </a:p>
        </p:txBody>
      </p:sp>
      <p:sp>
        <p:nvSpPr>
          <p:cNvPr id="27" name="TextBox 26">
            <a:extLst>
              <a:ext uri="{FF2B5EF4-FFF2-40B4-BE49-F238E27FC236}">
                <a16:creationId xmlns:a16="http://schemas.microsoft.com/office/drawing/2014/main" id="{160DA09B-C077-8447-B7AA-C2D8257CEEDF}"/>
              </a:ext>
            </a:extLst>
          </p:cNvPr>
          <p:cNvSpPr txBox="1"/>
          <p:nvPr/>
        </p:nvSpPr>
        <p:spPr>
          <a:xfrm>
            <a:off x="2376191" y="3472437"/>
            <a:ext cx="4445538" cy="369332"/>
          </a:xfrm>
          <a:prstGeom prst="rect">
            <a:avLst/>
          </a:prstGeom>
          <a:noFill/>
        </p:spPr>
        <p:txBody>
          <a:bodyPr wrap="square" rtlCol="0">
            <a:spAutoFit/>
          </a:bodyPr>
          <a:lstStyle/>
          <a:p>
            <a:r>
              <a:rPr lang="en-US" dirty="0"/>
              <a:t>OTHER CLUSTERING TECHNIQUES</a:t>
            </a:r>
            <a:endParaRPr lang="en-US" i="1" dirty="0"/>
          </a:p>
        </p:txBody>
      </p:sp>
      <p:sp>
        <p:nvSpPr>
          <p:cNvPr id="28" name="TextBox 27">
            <a:extLst>
              <a:ext uri="{FF2B5EF4-FFF2-40B4-BE49-F238E27FC236}">
                <a16:creationId xmlns:a16="http://schemas.microsoft.com/office/drawing/2014/main" id="{3F8ECA31-D14C-4946-AA79-B925E87E53F5}"/>
              </a:ext>
            </a:extLst>
          </p:cNvPr>
          <p:cNvSpPr txBox="1"/>
          <p:nvPr/>
        </p:nvSpPr>
        <p:spPr>
          <a:xfrm>
            <a:off x="2376981" y="3952065"/>
            <a:ext cx="4445538" cy="369332"/>
          </a:xfrm>
          <a:prstGeom prst="rect">
            <a:avLst/>
          </a:prstGeom>
          <a:noFill/>
        </p:spPr>
        <p:txBody>
          <a:bodyPr wrap="square" rtlCol="0">
            <a:spAutoFit/>
          </a:bodyPr>
          <a:lstStyle/>
          <a:p>
            <a:r>
              <a:rPr lang="en-US" dirty="0"/>
              <a:t>INDEPENDENT CLUSTERING EXERCISE</a:t>
            </a:r>
            <a:endParaRPr lang="en-US" i="1" dirty="0"/>
          </a:p>
        </p:txBody>
      </p:sp>
      <p:sp>
        <p:nvSpPr>
          <p:cNvPr id="29" name="TextBox 28">
            <a:extLst>
              <a:ext uri="{FF2B5EF4-FFF2-40B4-BE49-F238E27FC236}">
                <a16:creationId xmlns:a16="http://schemas.microsoft.com/office/drawing/2014/main" id="{2E2B2EA0-C471-D14D-AD03-B5DED7FBC36A}"/>
              </a:ext>
            </a:extLst>
          </p:cNvPr>
          <p:cNvSpPr txBox="1"/>
          <p:nvPr/>
        </p:nvSpPr>
        <p:spPr>
          <a:xfrm>
            <a:off x="2376191" y="4377593"/>
            <a:ext cx="4445538" cy="369332"/>
          </a:xfrm>
          <a:prstGeom prst="rect">
            <a:avLst/>
          </a:prstGeom>
          <a:noFill/>
        </p:spPr>
        <p:txBody>
          <a:bodyPr wrap="square" rtlCol="0">
            <a:spAutoFit/>
          </a:bodyPr>
          <a:lstStyle/>
          <a:p>
            <a:r>
              <a:rPr lang="en-US" dirty="0"/>
              <a:t>LUNCH</a:t>
            </a:r>
            <a:endParaRPr lang="en-US" i="1" dirty="0"/>
          </a:p>
        </p:txBody>
      </p:sp>
    </p:spTree>
    <p:extLst>
      <p:ext uri="{BB962C8B-B14F-4D97-AF65-F5344CB8AC3E}">
        <p14:creationId xmlns:p14="http://schemas.microsoft.com/office/powerpoint/2010/main" val="3069127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41659" cy="707886"/>
          </a:xfrm>
          <a:prstGeom prst="rect">
            <a:avLst/>
          </a:prstGeom>
          <a:noFill/>
        </p:spPr>
        <p:txBody>
          <a:bodyPr wrap="none" rtlCol="0">
            <a:spAutoFit/>
          </a:bodyPr>
          <a:lstStyle/>
          <a:p>
            <a:r>
              <a:rPr lang="en-US" sz="4000" b="1" dirty="0"/>
              <a:t>KNN</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1754326"/>
          </a:xfrm>
          <a:prstGeom prst="rect">
            <a:avLst/>
          </a:prstGeom>
          <a:noFill/>
        </p:spPr>
        <p:txBody>
          <a:bodyPr wrap="square" rtlCol="0">
            <a:spAutoFit/>
          </a:bodyPr>
          <a:lstStyle/>
          <a:p>
            <a:r>
              <a:rPr lang="en-US" dirty="0"/>
              <a:t>1) Model Form</a:t>
            </a:r>
          </a:p>
          <a:p>
            <a:r>
              <a:rPr lang="en-US" dirty="0"/>
              <a:t>Class is defined as average class   </a:t>
            </a:r>
          </a:p>
          <a:p>
            <a:r>
              <a:rPr lang="en-US" dirty="0"/>
              <a:t>Distance is our only metric – what is the closest data?</a:t>
            </a:r>
          </a:p>
          <a:p>
            <a:endParaRPr lang="en-US" dirty="0"/>
          </a:p>
          <a:p>
            <a:r>
              <a:rPr lang="en-US" dirty="0"/>
              <a:t>2) Loss Function</a:t>
            </a:r>
          </a:p>
          <a:p>
            <a:r>
              <a:rPr lang="en-US" dirty="0"/>
              <a:t>None!</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24126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41659" cy="707886"/>
          </a:xfrm>
          <a:prstGeom prst="rect">
            <a:avLst/>
          </a:prstGeom>
          <a:noFill/>
        </p:spPr>
        <p:txBody>
          <a:bodyPr wrap="none" rtlCol="0">
            <a:spAutoFit/>
          </a:bodyPr>
          <a:lstStyle/>
          <a:p>
            <a:r>
              <a:rPr lang="en-US" sz="4000" b="1" dirty="0"/>
              <a:t>KNN</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2585323"/>
          </a:xfrm>
          <a:prstGeom prst="rect">
            <a:avLst/>
          </a:prstGeom>
          <a:noFill/>
        </p:spPr>
        <p:txBody>
          <a:bodyPr wrap="square" rtlCol="0">
            <a:spAutoFit/>
          </a:bodyPr>
          <a:lstStyle/>
          <a:p>
            <a:r>
              <a:rPr lang="en-US" dirty="0"/>
              <a:t>1) Model Form</a:t>
            </a:r>
          </a:p>
          <a:p>
            <a:r>
              <a:rPr lang="en-US" dirty="0"/>
              <a:t>Class is defined as average class   </a:t>
            </a:r>
          </a:p>
          <a:p>
            <a:r>
              <a:rPr lang="en-US" dirty="0"/>
              <a:t>Distance is our only metric – what is the closest data?</a:t>
            </a:r>
          </a:p>
          <a:p>
            <a:endParaRPr lang="en-US" dirty="0"/>
          </a:p>
          <a:p>
            <a:r>
              <a:rPr lang="en-US" dirty="0"/>
              <a:t>2) Loss Function</a:t>
            </a:r>
          </a:p>
          <a:p>
            <a:r>
              <a:rPr lang="en-US" dirty="0"/>
              <a:t>None!</a:t>
            </a:r>
          </a:p>
          <a:p>
            <a:endParaRPr lang="en-US" dirty="0"/>
          </a:p>
          <a:p>
            <a:r>
              <a:rPr lang="en-US" dirty="0"/>
              <a:t>3) Optimization Criterion</a:t>
            </a:r>
            <a:endParaRPr lang="en-US" i="1" dirty="0"/>
          </a:p>
          <a:p>
            <a:r>
              <a:rPr lang="en-US" dirty="0"/>
              <a:t>None!</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22484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41659" cy="707886"/>
          </a:xfrm>
          <a:prstGeom prst="rect">
            <a:avLst/>
          </a:prstGeom>
          <a:noFill/>
        </p:spPr>
        <p:txBody>
          <a:bodyPr wrap="none" rtlCol="0">
            <a:spAutoFit/>
          </a:bodyPr>
          <a:lstStyle/>
          <a:p>
            <a:r>
              <a:rPr lang="en-US" sz="4000" b="1" dirty="0"/>
              <a:t>KNN</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3416320"/>
          </a:xfrm>
          <a:prstGeom prst="rect">
            <a:avLst/>
          </a:prstGeom>
          <a:noFill/>
        </p:spPr>
        <p:txBody>
          <a:bodyPr wrap="square" rtlCol="0">
            <a:spAutoFit/>
          </a:bodyPr>
          <a:lstStyle/>
          <a:p>
            <a:r>
              <a:rPr lang="en-US" dirty="0"/>
              <a:t>1) Model Form</a:t>
            </a:r>
          </a:p>
          <a:p>
            <a:r>
              <a:rPr lang="en-US" dirty="0"/>
              <a:t>Class is defined as average class   </a:t>
            </a:r>
          </a:p>
          <a:p>
            <a:r>
              <a:rPr lang="en-US" dirty="0"/>
              <a:t>Distance is our only metric – what is the closest data?</a:t>
            </a:r>
          </a:p>
          <a:p>
            <a:endParaRPr lang="en-US" dirty="0"/>
          </a:p>
          <a:p>
            <a:r>
              <a:rPr lang="en-US" dirty="0"/>
              <a:t>2) Loss Function</a:t>
            </a:r>
          </a:p>
          <a:p>
            <a:r>
              <a:rPr lang="en-US" dirty="0"/>
              <a:t>None!</a:t>
            </a:r>
          </a:p>
          <a:p>
            <a:endParaRPr lang="en-US" dirty="0"/>
          </a:p>
          <a:p>
            <a:r>
              <a:rPr lang="en-US" dirty="0"/>
              <a:t>3) Optimization Criterion</a:t>
            </a:r>
            <a:endParaRPr lang="en-US" i="1" dirty="0"/>
          </a:p>
          <a:p>
            <a:r>
              <a:rPr lang="en-US" dirty="0"/>
              <a:t>None!</a:t>
            </a:r>
          </a:p>
          <a:p>
            <a:endParaRPr lang="en-US" i="1" dirty="0"/>
          </a:p>
          <a:p>
            <a:r>
              <a:rPr lang="en-US" dirty="0"/>
              <a:t>4) Optimization Routine</a:t>
            </a:r>
          </a:p>
          <a:p>
            <a:r>
              <a:rPr lang="en-US" dirty="0"/>
              <a:t>None!</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67273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41659" cy="707886"/>
          </a:xfrm>
          <a:prstGeom prst="rect">
            <a:avLst/>
          </a:prstGeom>
          <a:noFill/>
        </p:spPr>
        <p:txBody>
          <a:bodyPr wrap="none" rtlCol="0">
            <a:spAutoFit/>
          </a:bodyPr>
          <a:lstStyle/>
          <a:p>
            <a:r>
              <a:rPr lang="en-US" sz="4000" b="1" dirty="0"/>
              <a:t>KNN</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89045" y="2107543"/>
            <a:ext cx="3300691" cy="3877985"/>
          </a:xfrm>
          <a:prstGeom prst="rect">
            <a:avLst/>
          </a:prstGeom>
          <a:noFill/>
        </p:spPr>
        <p:txBody>
          <a:bodyPr wrap="square" rtlCol="0">
            <a:spAutoFit/>
          </a:bodyPr>
          <a:lstStyle/>
          <a:p>
            <a:endParaRPr lang="en-US" dirty="0"/>
          </a:p>
          <a:p>
            <a:endParaRPr lang="en-US" dirty="0"/>
          </a:p>
          <a:p>
            <a:endParaRPr lang="en-US" dirty="0"/>
          </a:p>
          <a:p>
            <a:pPr marL="342900" indent="-342900">
              <a:buFont typeface="+mj-lt"/>
              <a:buAutoNum type="arabicPeriod"/>
            </a:pPr>
            <a:r>
              <a:rPr lang="en-US" sz="2400" dirty="0"/>
              <a:t>Pick a value for k</a:t>
            </a:r>
          </a:p>
          <a:p>
            <a:pPr marL="342900" indent="-342900">
              <a:buFont typeface="+mj-lt"/>
              <a:buAutoNum type="arabicPeriod"/>
            </a:pPr>
            <a:r>
              <a:rPr lang="en-US" sz="2400" dirty="0"/>
              <a:t>Find colors of k nearest neighbors</a:t>
            </a:r>
          </a:p>
          <a:p>
            <a:pPr marL="342900" indent="-342900">
              <a:buFont typeface="+mj-lt"/>
              <a:buAutoNum type="arabicPeriod"/>
            </a:pPr>
            <a:r>
              <a:rPr lang="en-US" sz="2400" dirty="0"/>
              <a:t>Assign the most common color to the gray dot</a:t>
            </a:r>
          </a:p>
          <a:p>
            <a:pPr marL="342900" indent="-342900">
              <a:buFont typeface="+mj-lt"/>
              <a:buAutoNum type="arabicPeriod"/>
            </a:pPr>
            <a:endParaRPr lang="en-US" sz="2400" dirty="0"/>
          </a:p>
          <a:p>
            <a:r>
              <a:rPr lang="en-US" sz="2400" dirty="0"/>
              <a:t>Tuning: </a:t>
            </a:r>
            <a:r>
              <a:rPr lang="en-US" sz="2400" dirty="0" err="1"/>
              <a:t>k_neighbors</a:t>
            </a:r>
            <a:endParaRPr lang="en-US" sz="2400" dirty="0"/>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pic>
        <p:nvPicPr>
          <p:cNvPr id="2" name="Picture 1"/>
          <p:cNvPicPr>
            <a:picLocks noChangeAspect="1"/>
          </p:cNvPicPr>
          <p:nvPr/>
        </p:nvPicPr>
        <p:blipFill>
          <a:blip r:embed="rId3"/>
          <a:stretch>
            <a:fillRect/>
          </a:stretch>
        </p:blipFill>
        <p:spPr>
          <a:xfrm>
            <a:off x="3889736" y="2572323"/>
            <a:ext cx="4557155" cy="3116850"/>
          </a:xfrm>
          <a:prstGeom prst="rect">
            <a:avLst/>
          </a:prstGeom>
        </p:spPr>
      </p:pic>
    </p:spTree>
    <p:extLst>
      <p:ext uri="{BB962C8B-B14F-4D97-AF65-F5344CB8AC3E}">
        <p14:creationId xmlns:p14="http://schemas.microsoft.com/office/powerpoint/2010/main" val="4223618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41659" cy="707886"/>
          </a:xfrm>
          <a:prstGeom prst="rect">
            <a:avLst/>
          </a:prstGeom>
          <a:noFill/>
        </p:spPr>
        <p:txBody>
          <a:bodyPr wrap="none" rtlCol="0">
            <a:spAutoFit/>
          </a:bodyPr>
          <a:lstStyle/>
          <a:p>
            <a:r>
              <a:rPr lang="en-US" sz="4000" b="1" dirty="0"/>
              <a:t>KNN</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9" name="TextBox 8"/>
          <p:cNvSpPr txBox="1"/>
          <p:nvPr/>
        </p:nvSpPr>
        <p:spPr>
          <a:xfrm>
            <a:off x="589045" y="2107543"/>
            <a:ext cx="7952104" cy="2862322"/>
          </a:xfrm>
          <a:prstGeom prst="rect">
            <a:avLst/>
          </a:prstGeom>
          <a:noFill/>
        </p:spPr>
        <p:txBody>
          <a:bodyPr wrap="square" rtlCol="0">
            <a:spAutoFit/>
          </a:bodyPr>
          <a:lstStyle/>
          <a:p>
            <a:r>
              <a:rPr lang="en-US" b="1" dirty="0"/>
              <a:t>Advantages</a:t>
            </a:r>
          </a:p>
          <a:p>
            <a:pPr marL="342900" indent="-342900">
              <a:buFont typeface="+mj-lt"/>
              <a:buAutoNum type="arabicPeriod"/>
            </a:pPr>
            <a:endParaRPr lang="en-US" dirty="0"/>
          </a:p>
          <a:p>
            <a:pPr marL="342900" indent="-342900">
              <a:buFont typeface="+mj-lt"/>
              <a:buAutoNum type="arabicPeriod"/>
            </a:pPr>
            <a:r>
              <a:rPr lang="en-US" dirty="0"/>
              <a:t>Can learn complex topics by local approximation (simple methods)</a:t>
            </a:r>
          </a:p>
          <a:p>
            <a:pPr marL="342900" indent="-342900">
              <a:buFont typeface="+mj-lt"/>
              <a:buAutoNum type="arabicPeriod"/>
            </a:pPr>
            <a:r>
              <a:rPr lang="en-US" dirty="0"/>
              <a:t>No assumptions or cost of learning</a:t>
            </a:r>
          </a:p>
          <a:p>
            <a:endParaRPr lang="en-US" dirty="0"/>
          </a:p>
          <a:p>
            <a:endParaRPr lang="en-US" dirty="0"/>
          </a:p>
          <a:p>
            <a:r>
              <a:rPr lang="en-US" b="1" dirty="0"/>
              <a:t>Disadvantages</a:t>
            </a:r>
          </a:p>
          <a:p>
            <a:pPr marL="342900" indent="-342900">
              <a:buFont typeface="+mj-lt"/>
              <a:buAutoNum type="arabicPeriod"/>
            </a:pPr>
            <a:r>
              <a:rPr lang="en-US" dirty="0"/>
              <a:t>Does not handle categorical values well</a:t>
            </a:r>
          </a:p>
          <a:p>
            <a:pPr marL="342900" indent="-342900">
              <a:buFont typeface="+mj-lt"/>
              <a:buAutoNum type="arabicPeriod"/>
            </a:pPr>
            <a:r>
              <a:rPr lang="en-US" dirty="0"/>
              <a:t>Can’t be interpreted</a:t>
            </a:r>
          </a:p>
          <a:p>
            <a:pPr marL="342900" indent="-342900">
              <a:buFont typeface="+mj-lt"/>
              <a:buAutoNum type="arabicPeriod"/>
            </a:pPr>
            <a:r>
              <a:rPr lang="en-US" dirty="0"/>
              <a:t>Computationally expensive</a:t>
            </a:r>
          </a:p>
        </p:txBody>
      </p:sp>
    </p:spTree>
    <p:extLst>
      <p:ext uri="{BB962C8B-B14F-4D97-AF65-F5344CB8AC3E}">
        <p14:creationId xmlns:p14="http://schemas.microsoft.com/office/powerpoint/2010/main" val="351542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418"/>
            <a:ext cx="9144000" cy="6998971"/>
          </a:xfrm>
          <a:prstGeom prst="rect">
            <a:avLst/>
          </a:prstGeom>
          <a:solidFill>
            <a:srgbClr val="F8DA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89045" y="625755"/>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1" name="TextBox 10"/>
          <p:cNvSpPr txBox="1"/>
          <p:nvPr/>
        </p:nvSpPr>
        <p:spPr>
          <a:xfrm>
            <a:off x="589045" y="1315523"/>
            <a:ext cx="1923347" cy="707886"/>
          </a:xfrm>
          <a:prstGeom prst="rect">
            <a:avLst/>
          </a:prstGeom>
          <a:noFill/>
        </p:spPr>
        <p:txBody>
          <a:bodyPr wrap="none" rtlCol="0">
            <a:spAutoFit/>
          </a:bodyPr>
          <a:lstStyle/>
          <a:p>
            <a:r>
              <a:rPr lang="en-US" sz="4000" b="1" dirty="0">
                <a:solidFill>
                  <a:schemeClr val="bg1"/>
                </a:solidFill>
              </a:rPr>
              <a:t>CODING</a:t>
            </a:r>
          </a:p>
        </p:txBody>
      </p:sp>
    </p:spTree>
    <p:extLst>
      <p:ext uri="{BB962C8B-B14F-4D97-AF65-F5344CB8AC3E}">
        <p14:creationId xmlns:p14="http://schemas.microsoft.com/office/powerpoint/2010/main" val="2737358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73270" cy="707886"/>
          </a:xfrm>
          <a:prstGeom prst="rect">
            <a:avLst/>
          </a:prstGeom>
          <a:noFill/>
        </p:spPr>
        <p:txBody>
          <a:bodyPr wrap="none" rtlCol="0">
            <a:spAutoFit/>
          </a:bodyPr>
          <a:lstStyle/>
          <a:p>
            <a:r>
              <a:rPr lang="en-US" sz="4000" b="1" dirty="0"/>
              <a:t>SVM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3416320"/>
          </a:xfrm>
          <a:prstGeom prst="rect">
            <a:avLst/>
          </a:prstGeom>
          <a:noFill/>
        </p:spPr>
        <p:txBody>
          <a:bodyPr wrap="square" rtlCol="0">
            <a:spAutoFit/>
          </a:bodyPr>
          <a:lstStyle/>
          <a:p>
            <a:r>
              <a:rPr lang="en-US" dirty="0"/>
              <a:t>1) Model Form</a:t>
            </a:r>
          </a:p>
          <a:p>
            <a:r>
              <a:rPr lang="en-US" dirty="0"/>
              <a:t>What side of the line is our data on</a:t>
            </a:r>
          </a:p>
          <a:p>
            <a:endParaRPr lang="en-US" dirty="0"/>
          </a:p>
          <a:p>
            <a:r>
              <a:rPr lang="en-US" dirty="0"/>
              <a:t>2) Loss Function</a:t>
            </a:r>
          </a:p>
          <a:p>
            <a:r>
              <a:rPr lang="en-US" dirty="0"/>
              <a:t>Hinge Loss </a:t>
            </a:r>
          </a:p>
          <a:p>
            <a:r>
              <a:rPr lang="en-US" dirty="0"/>
              <a:t>Where y = form of the decision </a:t>
            </a:r>
            <a:r>
              <a:rPr lang="en-US" dirty="0" err="1"/>
              <a:t>boundary,linear</a:t>
            </a:r>
            <a:r>
              <a:rPr lang="en-US" dirty="0"/>
              <a:t> = </a:t>
            </a:r>
          </a:p>
          <a:p>
            <a:endParaRPr lang="en-US" dirty="0"/>
          </a:p>
          <a:p>
            <a:r>
              <a:rPr lang="en-US" dirty="0"/>
              <a:t>3) Optimization Criterion</a:t>
            </a:r>
            <a:endParaRPr lang="en-US" i="1" dirty="0"/>
          </a:p>
          <a:p>
            <a:r>
              <a:rPr lang="en-US" i="1" dirty="0"/>
              <a:t>Below</a:t>
            </a:r>
          </a:p>
          <a:p>
            <a:endParaRPr lang="en-US" i="1" dirty="0"/>
          </a:p>
          <a:p>
            <a:r>
              <a:rPr lang="en-US" dirty="0"/>
              <a:t>4) Optimization Routine</a:t>
            </a:r>
          </a:p>
          <a:p>
            <a:r>
              <a:rPr lang="en-US" dirty="0"/>
              <a:t>Find the optimal line</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755A98CB-C9CB-CD4D-83A7-284A8FF2EEE4}"/>
              </a:ext>
            </a:extLst>
          </p:cNvPr>
          <p:cNvPicPr>
            <a:picLocks noChangeAspect="1"/>
          </p:cNvPicPr>
          <p:nvPr/>
        </p:nvPicPr>
        <p:blipFill>
          <a:blip r:embed="rId2"/>
          <a:stretch>
            <a:fillRect/>
          </a:stretch>
        </p:blipFill>
        <p:spPr>
          <a:xfrm>
            <a:off x="4111424" y="3044677"/>
            <a:ext cx="1928534" cy="494496"/>
          </a:xfrm>
          <a:prstGeom prst="rect">
            <a:avLst/>
          </a:prstGeom>
        </p:spPr>
      </p:pic>
      <p:pic>
        <p:nvPicPr>
          <p:cNvPr id="8" name="Picture 7">
            <a:extLst>
              <a:ext uri="{FF2B5EF4-FFF2-40B4-BE49-F238E27FC236}">
                <a16:creationId xmlns:a16="http://schemas.microsoft.com/office/drawing/2014/main" id="{737B4EDE-2A23-1D48-A1F4-DE1DE2785EFF}"/>
              </a:ext>
            </a:extLst>
          </p:cNvPr>
          <p:cNvPicPr>
            <a:picLocks noChangeAspect="1"/>
          </p:cNvPicPr>
          <p:nvPr/>
        </p:nvPicPr>
        <p:blipFill>
          <a:blip r:embed="rId3"/>
          <a:stretch>
            <a:fillRect/>
          </a:stretch>
        </p:blipFill>
        <p:spPr>
          <a:xfrm>
            <a:off x="2588523" y="3813941"/>
            <a:ext cx="2325122" cy="404369"/>
          </a:xfrm>
          <a:prstGeom prst="rect">
            <a:avLst/>
          </a:prstGeom>
        </p:spPr>
      </p:pic>
      <p:pic>
        <p:nvPicPr>
          <p:cNvPr id="9" name="Picture 8">
            <a:extLst>
              <a:ext uri="{FF2B5EF4-FFF2-40B4-BE49-F238E27FC236}">
                <a16:creationId xmlns:a16="http://schemas.microsoft.com/office/drawing/2014/main" id="{1E5D8B1A-AE91-E34A-A446-775D4FE39532}"/>
              </a:ext>
            </a:extLst>
          </p:cNvPr>
          <p:cNvPicPr>
            <a:picLocks noChangeAspect="1"/>
          </p:cNvPicPr>
          <p:nvPr/>
        </p:nvPicPr>
        <p:blipFill>
          <a:blip r:embed="rId4"/>
          <a:stretch>
            <a:fillRect/>
          </a:stretch>
        </p:blipFill>
        <p:spPr>
          <a:xfrm>
            <a:off x="5392917" y="4218310"/>
            <a:ext cx="1482747" cy="391669"/>
          </a:xfrm>
          <a:prstGeom prst="rect">
            <a:avLst/>
          </a:prstGeom>
        </p:spPr>
      </p:pic>
      <p:pic>
        <p:nvPicPr>
          <p:cNvPr id="15" name="Picture 14">
            <a:extLst>
              <a:ext uri="{FF2B5EF4-FFF2-40B4-BE49-F238E27FC236}">
                <a16:creationId xmlns:a16="http://schemas.microsoft.com/office/drawing/2014/main" id="{08C583D6-6E8A-284C-B356-C4D3C990F33D}"/>
              </a:ext>
            </a:extLst>
          </p:cNvPr>
          <p:cNvPicPr>
            <a:picLocks noChangeAspect="1"/>
          </p:cNvPicPr>
          <p:nvPr/>
        </p:nvPicPr>
        <p:blipFill>
          <a:blip r:embed="rId5"/>
          <a:stretch>
            <a:fillRect/>
          </a:stretch>
        </p:blipFill>
        <p:spPr>
          <a:xfrm>
            <a:off x="2752080" y="5953114"/>
            <a:ext cx="3150123" cy="494496"/>
          </a:xfrm>
          <a:prstGeom prst="rect">
            <a:avLst/>
          </a:prstGeom>
        </p:spPr>
      </p:pic>
    </p:spTree>
    <p:extLst>
      <p:ext uri="{BB962C8B-B14F-4D97-AF65-F5344CB8AC3E}">
        <p14:creationId xmlns:p14="http://schemas.microsoft.com/office/powerpoint/2010/main" val="379069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73270" cy="707886"/>
          </a:xfrm>
          <a:prstGeom prst="rect">
            <a:avLst/>
          </a:prstGeom>
          <a:noFill/>
        </p:spPr>
        <p:txBody>
          <a:bodyPr wrap="none" rtlCol="0">
            <a:spAutoFit/>
          </a:bodyPr>
          <a:lstStyle/>
          <a:p>
            <a:r>
              <a:rPr lang="en-US" sz="4000" b="1" dirty="0"/>
              <a:t>SVM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89045" y="2107543"/>
            <a:ext cx="3300691" cy="4247317"/>
          </a:xfrm>
          <a:prstGeom prst="rect">
            <a:avLst/>
          </a:prstGeom>
          <a:noFill/>
        </p:spPr>
        <p:txBody>
          <a:bodyPr wrap="square" rtlCol="0">
            <a:spAutoFit/>
          </a:bodyPr>
          <a:lstStyle/>
          <a:p>
            <a:endParaRPr lang="en-US" dirty="0"/>
          </a:p>
          <a:p>
            <a:endParaRPr lang="en-US" dirty="0"/>
          </a:p>
          <a:p>
            <a:endParaRPr lang="en-US" dirty="0"/>
          </a:p>
          <a:p>
            <a:pPr marL="342900" indent="-342900">
              <a:buFont typeface="+mj-lt"/>
              <a:buAutoNum type="arabicPeriod"/>
            </a:pPr>
            <a:r>
              <a:rPr lang="en-US" sz="2400" dirty="0"/>
              <a:t>Define a boundary between blue and red</a:t>
            </a:r>
          </a:p>
          <a:p>
            <a:pPr marL="342900" indent="-342900">
              <a:buFont typeface="+mj-lt"/>
              <a:buAutoNum type="arabicPeriod"/>
            </a:pPr>
            <a:r>
              <a:rPr lang="en-US" sz="2400" dirty="0"/>
              <a:t>Draw a line between blue and red separating the data</a:t>
            </a:r>
          </a:p>
          <a:p>
            <a:pPr marL="342900" indent="-342900">
              <a:buFont typeface="+mj-lt"/>
              <a:buAutoNum type="arabicPeriod"/>
            </a:pPr>
            <a:r>
              <a:rPr lang="en-US" sz="2400" dirty="0"/>
              <a:t>Use relevant nearby datapoints to minimize the hinge loss </a:t>
            </a:r>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pic>
        <p:nvPicPr>
          <p:cNvPr id="4" name="Picture 3">
            <a:extLst>
              <a:ext uri="{FF2B5EF4-FFF2-40B4-BE49-F238E27FC236}">
                <a16:creationId xmlns:a16="http://schemas.microsoft.com/office/drawing/2014/main" id="{63D1C54D-4566-5940-9813-912F523E3A46}"/>
              </a:ext>
            </a:extLst>
          </p:cNvPr>
          <p:cNvPicPr>
            <a:picLocks noChangeAspect="1"/>
          </p:cNvPicPr>
          <p:nvPr/>
        </p:nvPicPr>
        <p:blipFill>
          <a:blip r:embed="rId3"/>
          <a:stretch>
            <a:fillRect/>
          </a:stretch>
        </p:blipFill>
        <p:spPr>
          <a:xfrm>
            <a:off x="4321858" y="2156735"/>
            <a:ext cx="3556000" cy="3797300"/>
          </a:xfrm>
          <a:prstGeom prst="rect">
            <a:avLst/>
          </a:prstGeom>
        </p:spPr>
      </p:pic>
    </p:spTree>
    <p:extLst>
      <p:ext uri="{BB962C8B-B14F-4D97-AF65-F5344CB8AC3E}">
        <p14:creationId xmlns:p14="http://schemas.microsoft.com/office/powerpoint/2010/main" val="1350420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73270" cy="707886"/>
          </a:xfrm>
          <a:prstGeom prst="rect">
            <a:avLst/>
          </a:prstGeom>
          <a:noFill/>
        </p:spPr>
        <p:txBody>
          <a:bodyPr wrap="none" rtlCol="0">
            <a:spAutoFit/>
          </a:bodyPr>
          <a:lstStyle/>
          <a:p>
            <a:r>
              <a:rPr lang="en-US" sz="4000" b="1" dirty="0"/>
              <a:t>SVM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89045" y="2107543"/>
            <a:ext cx="3300691" cy="4247317"/>
          </a:xfrm>
          <a:prstGeom prst="rect">
            <a:avLst/>
          </a:prstGeom>
          <a:noFill/>
        </p:spPr>
        <p:txBody>
          <a:bodyPr wrap="square" rtlCol="0">
            <a:spAutoFit/>
          </a:bodyPr>
          <a:lstStyle/>
          <a:p>
            <a:endParaRPr lang="en-US" dirty="0"/>
          </a:p>
          <a:p>
            <a:endParaRPr lang="en-US" dirty="0"/>
          </a:p>
          <a:p>
            <a:endParaRPr lang="en-US" dirty="0"/>
          </a:p>
          <a:p>
            <a:pPr marL="342900" indent="-342900">
              <a:buFont typeface="+mj-lt"/>
              <a:buAutoNum type="arabicPeriod"/>
            </a:pPr>
            <a:r>
              <a:rPr lang="en-US" sz="2400" dirty="0"/>
              <a:t>Define a boundary between blue and red</a:t>
            </a:r>
          </a:p>
          <a:p>
            <a:pPr marL="342900" indent="-342900">
              <a:buFont typeface="+mj-lt"/>
              <a:buAutoNum type="arabicPeriod"/>
            </a:pPr>
            <a:r>
              <a:rPr lang="en-US" sz="2400" dirty="0"/>
              <a:t>Draw a line between blue and red separating the data</a:t>
            </a:r>
          </a:p>
          <a:p>
            <a:pPr marL="342900" indent="-342900">
              <a:buFont typeface="+mj-lt"/>
              <a:buAutoNum type="arabicPeriod"/>
            </a:pPr>
            <a:r>
              <a:rPr lang="en-US" sz="2400" dirty="0"/>
              <a:t>Use relevant nearby datapoints to minimize the hinge loss </a:t>
            </a:r>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pic>
        <p:nvPicPr>
          <p:cNvPr id="10" name="Picture 9">
            <a:extLst>
              <a:ext uri="{FF2B5EF4-FFF2-40B4-BE49-F238E27FC236}">
                <a16:creationId xmlns:a16="http://schemas.microsoft.com/office/drawing/2014/main" id="{B77D9EC4-08B9-8046-B0CE-6DA917CDBD13}"/>
              </a:ext>
            </a:extLst>
          </p:cNvPr>
          <p:cNvPicPr>
            <a:picLocks noChangeAspect="1"/>
          </p:cNvPicPr>
          <p:nvPr/>
        </p:nvPicPr>
        <p:blipFill>
          <a:blip r:embed="rId3"/>
          <a:stretch>
            <a:fillRect/>
          </a:stretch>
        </p:blipFill>
        <p:spPr>
          <a:xfrm>
            <a:off x="4368157" y="2188228"/>
            <a:ext cx="3556000" cy="3797300"/>
          </a:xfrm>
          <a:prstGeom prst="rect">
            <a:avLst/>
          </a:prstGeom>
        </p:spPr>
      </p:pic>
    </p:spTree>
    <p:extLst>
      <p:ext uri="{BB962C8B-B14F-4D97-AF65-F5344CB8AC3E}">
        <p14:creationId xmlns:p14="http://schemas.microsoft.com/office/powerpoint/2010/main" val="3239769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73270" cy="707886"/>
          </a:xfrm>
          <a:prstGeom prst="rect">
            <a:avLst/>
          </a:prstGeom>
          <a:noFill/>
        </p:spPr>
        <p:txBody>
          <a:bodyPr wrap="none" rtlCol="0">
            <a:spAutoFit/>
          </a:bodyPr>
          <a:lstStyle/>
          <a:p>
            <a:r>
              <a:rPr lang="en-US" sz="4000" b="1" dirty="0"/>
              <a:t>SVM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89045" y="2107543"/>
            <a:ext cx="3300691" cy="4247317"/>
          </a:xfrm>
          <a:prstGeom prst="rect">
            <a:avLst/>
          </a:prstGeom>
          <a:noFill/>
        </p:spPr>
        <p:txBody>
          <a:bodyPr wrap="square" rtlCol="0">
            <a:spAutoFit/>
          </a:bodyPr>
          <a:lstStyle/>
          <a:p>
            <a:endParaRPr lang="en-US" dirty="0"/>
          </a:p>
          <a:p>
            <a:endParaRPr lang="en-US" dirty="0"/>
          </a:p>
          <a:p>
            <a:endParaRPr lang="en-US" dirty="0"/>
          </a:p>
          <a:p>
            <a:pPr marL="342900" indent="-342900">
              <a:buFont typeface="+mj-lt"/>
              <a:buAutoNum type="arabicPeriod"/>
            </a:pPr>
            <a:r>
              <a:rPr lang="en-US" sz="2400" dirty="0"/>
              <a:t>Define a boundary between blue and red</a:t>
            </a:r>
          </a:p>
          <a:p>
            <a:pPr marL="342900" indent="-342900">
              <a:buFont typeface="+mj-lt"/>
              <a:buAutoNum type="arabicPeriod"/>
            </a:pPr>
            <a:r>
              <a:rPr lang="en-US" sz="2400" dirty="0"/>
              <a:t>Draw a line between blue and red separating the data</a:t>
            </a:r>
          </a:p>
          <a:p>
            <a:pPr marL="342900" indent="-342900">
              <a:buFont typeface="+mj-lt"/>
              <a:buAutoNum type="arabicPeriod"/>
            </a:pPr>
            <a:r>
              <a:rPr lang="en-US" sz="2400" dirty="0"/>
              <a:t>Use relevant nearby datapoints to minimize the hinge loss </a:t>
            </a:r>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pic>
        <p:nvPicPr>
          <p:cNvPr id="12" name="Picture 11">
            <a:extLst>
              <a:ext uri="{FF2B5EF4-FFF2-40B4-BE49-F238E27FC236}">
                <a16:creationId xmlns:a16="http://schemas.microsoft.com/office/drawing/2014/main" id="{EB77DAA2-CF61-E846-BAD0-902F93362C41}"/>
              </a:ext>
            </a:extLst>
          </p:cNvPr>
          <p:cNvPicPr>
            <a:picLocks noChangeAspect="1"/>
          </p:cNvPicPr>
          <p:nvPr/>
        </p:nvPicPr>
        <p:blipFill>
          <a:blip r:embed="rId3"/>
          <a:stretch>
            <a:fillRect/>
          </a:stretch>
        </p:blipFill>
        <p:spPr>
          <a:xfrm>
            <a:off x="4078789" y="2147885"/>
            <a:ext cx="3556000" cy="3797300"/>
          </a:xfrm>
          <a:prstGeom prst="rect">
            <a:avLst/>
          </a:prstGeom>
        </p:spPr>
      </p:pic>
    </p:spTree>
    <p:extLst>
      <p:ext uri="{BB962C8B-B14F-4D97-AF65-F5344CB8AC3E}">
        <p14:creationId xmlns:p14="http://schemas.microsoft.com/office/powerpoint/2010/main" val="408305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D0E203D-E9A9-8E4C-8EAF-91D64C65984C}"/>
              </a:ext>
            </a:extLst>
          </p:cNvPr>
          <p:cNvSpPr/>
          <p:nvPr/>
        </p:nvSpPr>
        <p:spPr>
          <a:xfrm>
            <a:off x="5227045" y="2023409"/>
            <a:ext cx="3697038" cy="475298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1"/>
                </a:solidFill>
              </a:rPr>
              <a:t>Ensemble Techniques</a:t>
            </a:r>
          </a:p>
        </p:txBody>
      </p:sp>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7099957" cy="707886"/>
          </a:xfrm>
          <a:prstGeom prst="rect">
            <a:avLst/>
          </a:prstGeom>
          <a:noFill/>
        </p:spPr>
        <p:txBody>
          <a:bodyPr wrap="none" rtlCol="0">
            <a:spAutoFit/>
          </a:bodyPr>
          <a:lstStyle/>
          <a:p>
            <a:r>
              <a:rPr lang="en-US" sz="4000" b="1" dirty="0"/>
              <a:t>OTHER CLASSIFICATION MODELS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pic>
        <p:nvPicPr>
          <p:cNvPr id="7" name="Picture 6">
            <a:extLst>
              <a:ext uri="{FF2B5EF4-FFF2-40B4-BE49-F238E27FC236}">
                <a16:creationId xmlns:a16="http://schemas.microsoft.com/office/drawing/2014/main" id="{EDD9750D-3A22-9347-ADA0-32C4C8BA86AD}"/>
              </a:ext>
            </a:extLst>
          </p:cNvPr>
          <p:cNvPicPr>
            <a:picLocks noChangeAspect="1"/>
          </p:cNvPicPr>
          <p:nvPr/>
        </p:nvPicPr>
        <p:blipFill>
          <a:blip r:embed="rId3"/>
          <a:stretch>
            <a:fillRect/>
          </a:stretch>
        </p:blipFill>
        <p:spPr>
          <a:xfrm>
            <a:off x="155575" y="2543750"/>
            <a:ext cx="1683294" cy="1514965"/>
          </a:xfrm>
          <a:prstGeom prst="rect">
            <a:avLst/>
          </a:prstGeom>
        </p:spPr>
      </p:pic>
      <p:pic>
        <p:nvPicPr>
          <p:cNvPr id="8" name="Picture 7">
            <a:extLst>
              <a:ext uri="{FF2B5EF4-FFF2-40B4-BE49-F238E27FC236}">
                <a16:creationId xmlns:a16="http://schemas.microsoft.com/office/drawing/2014/main" id="{56FC2C09-C88D-654F-A393-5D5914E13DF5}"/>
              </a:ext>
            </a:extLst>
          </p:cNvPr>
          <p:cNvPicPr>
            <a:picLocks noChangeAspect="1"/>
          </p:cNvPicPr>
          <p:nvPr/>
        </p:nvPicPr>
        <p:blipFill>
          <a:blip r:embed="rId4"/>
          <a:stretch>
            <a:fillRect/>
          </a:stretch>
        </p:blipFill>
        <p:spPr>
          <a:xfrm>
            <a:off x="5526164" y="2550822"/>
            <a:ext cx="1351214" cy="1570587"/>
          </a:xfrm>
          <a:prstGeom prst="rect">
            <a:avLst/>
          </a:prstGeom>
        </p:spPr>
      </p:pic>
      <p:pic>
        <p:nvPicPr>
          <p:cNvPr id="9" name="Picture 8">
            <a:extLst>
              <a:ext uri="{FF2B5EF4-FFF2-40B4-BE49-F238E27FC236}">
                <a16:creationId xmlns:a16="http://schemas.microsoft.com/office/drawing/2014/main" id="{B16D6CDE-2CE2-0B4E-9D71-8C571E85C952}"/>
              </a:ext>
            </a:extLst>
          </p:cNvPr>
          <p:cNvPicPr>
            <a:picLocks noChangeAspect="1"/>
          </p:cNvPicPr>
          <p:nvPr/>
        </p:nvPicPr>
        <p:blipFill>
          <a:blip r:embed="rId5"/>
          <a:stretch>
            <a:fillRect/>
          </a:stretch>
        </p:blipFill>
        <p:spPr>
          <a:xfrm>
            <a:off x="5526164" y="5265588"/>
            <a:ext cx="2014408" cy="1510806"/>
          </a:xfrm>
          <a:prstGeom prst="rect">
            <a:avLst/>
          </a:prstGeom>
        </p:spPr>
      </p:pic>
      <p:pic>
        <p:nvPicPr>
          <p:cNvPr id="10" name="Picture 9">
            <a:extLst>
              <a:ext uri="{FF2B5EF4-FFF2-40B4-BE49-F238E27FC236}">
                <a16:creationId xmlns:a16="http://schemas.microsoft.com/office/drawing/2014/main" id="{0F8E7D66-64F4-8F4B-A891-4B73F3EB4C3B}"/>
              </a:ext>
            </a:extLst>
          </p:cNvPr>
          <p:cNvPicPr>
            <a:picLocks noChangeAspect="1"/>
          </p:cNvPicPr>
          <p:nvPr/>
        </p:nvPicPr>
        <p:blipFill>
          <a:blip r:embed="rId6"/>
          <a:stretch>
            <a:fillRect/>
          </a:stretch>
        </p:blipFill>
        <p:spPr>
          <a:xfrm>
            <a:off x="2778167" y="5254356"/>
            <a:ext cx="1806214" cy="1559913"/>
          </a:xfrm>
          <a:prstGeom prst="rect">
            <a:avLst/>
          </a:prstGeom>
        </p:spPr>
      </p:pic>
      <p:sp>
        <p:nvSpPr>
          <p:cNvPr id="14" name="TextBox 13">
            <a:extLst>
              <a:ext uri="{FF2B5EF4-FFF2-40B4-BE49-F238E27FC236}">
                <a16:creationId xmlns:a16="http://schemas.microsoft.com/office/drawing/2014/main" id="{280E2A9C-9D7E-A74B-879F-4E5DF9B048A3}"/>
              </a:ext>
            </a:extLst>
          </p:cNvPr>
          <p:cNvSpPr txBox="1"/>
          <p:nvPr/>
        </p:nvSpPr>
        <p:spPr>
          <a:xfrm>
            <a:off x="155575" y="2180126"/>
            <a:ext cx="2956338" cy="369332"/>
          </a:xfrm>
          <a:prstGeom prst="rect">
            <a:avLst/>
          </a:prstGeom>
          <a:noFill/>
        </p:spPr>
        <p:txBody>
          <a:bodyPr wrap="square" rtlCol="0">
            <a:spAutoFit/>
          </a:bodyPr>
          <a:lstStyle/>
          <a:p>
            <a:r>
              <a:rPr lang="en-US" dirty="0"/>
              <a:t>KNN (K-Nearest Neighbors)</a:t>
            </a:r>
            <a:endParaRPr lang="en-US" i="1" dirty="0"/>
          </a:p>
        </p:txBody>
      </p:sp>
      <p:sp>
        <p:nvSpPr>
          <p:cNvPr id="15" name="TextBox 14">
            <a:extLst>
              <a:ext uri="{FF2B5EF4-FFF2-40B4-BE49-F238E27FC236}">
                <a16:creationId xmlns:a16="http://schemas.microsoft.com/office/drawing/2014/main" id="{22B7BC4D-8D88-6D47-8EE4-5F957F0710C2}"/>
              </a:ext>
            </a:extLst>
          </p:cNvPr>
          <p:cNvSpPr txBox="1"/>
          <p:nvPr/>
        </p:nvSpPr>
        <p:spPr>
          <a:xfrm>
            <a:off x="5526164" y="2178249"/>
            <a:ext cx="2956338" cy="369332"/>
          </a:xfrm>
          <a:prstGeom prst="rect">
            <a:avLst/>
          </a:prstGeom>
          <a:noFill/>
        </p:spPr>
        <p:txBody>
          <a:bodyPr wrap="square" rtlCol="0">
            <a:spAutoFit/>
          </a:bodyPr>
          <a:lstStyle/>
          <a:p>
            <a:r>
              <a:rPr lang="en-US" dirty="0"/>
              <a:t>Gradient Boosting</a:t>
            </a:r>
            <a:endParaRPr lang="en-US" i="1" dirty="0"/>
          </a:p>
        </p:txBody>
      </p:sp>
      <p:sp>
        <p:nvSpPr>
          <p:cNvPr id="16" name="TextBox 15">
            <a:extLst>
              <a:ext uri="{FF2B5EF4-FFF2-40B4-BE49-F238E27FC236}">
                <a16:creationId xmlns:a16="http://schemas.microsoft.com/office/drawing/2014/main" id="{E80AE223-1A78-B24E-90D6-5F092FFD58E9}"/>
              </a:ext>
            </a:extLst>
          </p:cNvPr>
          <p:cNvSpPr txBox="1"/>
          <p:nvPr/>
        </p:nvSpPr>
        <p:spPr>
          <a:xfrm>
            <a:off x="2778167" y="4772304"/>
            <a:ext cx="2956338" cy="369332"/>
          </a:xfrm>
          <a:prstGeom prst="rect">
            <a:avLst/>
          </a:prstGeom>
          <a:noFill/>
        </p:spPr>
        <p:txBody>
          <a:bodyPr wrap="square" rtlCol="0">
            <a:spAutoFit/>
          </a:bodyPr>
          <a:lstStyle/>
          <a:p>
            <a:r>
              <a:rPr lang="en-US" dirty="0"/>
              <a:t>Support Vector Machine</a:t>
            </a:r>
            <a:endParaRPr lang="en-US" i="1" dirty="0"/>
          </a:p>
        </p:txBody>
      </p:sp>
      <p:sp>
        <p:nvSpPr>
          <p:cNvPr id="17" name="TextBox 16">
            <a:extLst>
              <a:ext uri="{FF2B5EF4-FFF2-40B4-BE49-F238E27FC236}">
                <a16:creationId xmlns:a16="http://schemas.microsoft.com/office/drawing/2014/main" id="{7417D8FB-1EC1-3F4E-8071-5164CDE2C7FB}"/>
              </a:ext>
            </a:extLst>
          </p:cNvPr>
          <p:cNvSpPr txBox="1"/>
          <p:nvPr/>
        </p:nvSpPr>
        <p:spPr>
          <a:xfrm>
            <a:off x="5526164" y="4772304"/>
            <a:ext cx="2956338" cy="369332"/>
          </a:xfrm>
          <a:prstGeom prst="rect">
            <a:avLst/>
          </a:prstGeom>
          <a:noFill/>
        </p:spPr>
        <p:txBody>
          <a:bodyPr wrap="square" rtlCol="0">
            <a:spAutoFit/>
          </a:bodyPr>
          <a:lstStyle/>
          <a:p>
            <a:r>
              <a:rPr lang="en-US" dirty="0"/>
              <a:t>Random Forest</a:t>
            </a:r>
            <a:endParaRPr lang="en-US" i="1" dirty="0"/>
          </a:p>
        </p:txBody>
      </p:sp>
      <p:sp>
        <p:nvSpPr>
          <p:cNvPr id="20" name="TextBox 19">
            <a:extLst>
              <a:ext uri="{FF2B5EF4-FFF2-40B4-BE49-F238E27FC236}">
                <a16:creationId xmlns:a16="http://schemas.microsoft.com/office/drawing/2014/main" id="{35F7638F-8228-C24F-89AD-5B085216607C}"/>
              </a:ext>
            </a:extLst>
          </p:cNvPr>
          <p:cNvSpPr txBox="1"/>
          <p:nvPr/>
        </p:nvSpPr>
        <p:spPr>
          <a:xfrm>
            <a:off x="2991059" y="2174418"/>
            <a:ext cx="2956338" cy="369332"/>
          </a:xfrm>
          <a:prstGeom prst="rect">
            <a:avLst/>
          </a:prstGeom>
          <a:noFill/>
        </p:spPr>
        <p:txBody>
          <a:bodyPr wrap="square" rtlCol="0">
            <a:spAutoFit/>
          </a:bodyPr>
          <a:lstStyle/>
          <a:p>
            <a:r>
              <a:rPr lang="en-US" dirty="0"/>
              <a:t>Decision Tree</a:t>
            </a:r>
            <a:endParaRPr lang="en-US" i="1" dirty="0"/>
          </a:p>
        </p:txBody>
      </p:sp>
      <p:pic>
        <p:nvPicPr>
          <p:cNvPr id="13" name="Picture 12">
            <a:extLst>
              <a:ext uri="{FF2B5EF4-FFF2-40B4-BE49-F238E27FC236}">
                <a16:creationId xmlns:a16="http://schemas.microsoft.com/office/drawing/2014/main" id="{57FBDB5A-BAB1-C948-A4A2-CA5D93E11F98}"/>
              </a:ext>
            </a:extLst>
          </p:cNvPr>
          <p:cNvPicPr>
            <a:picLocks noChangeAspect="1"/>
          </p:cNvPicPr>
          <p:nvPr/>
        </p:nvPicPr>
        <p:blipFill>
          <a:blip r:embed="rId7"/>
          <a:stretch>
            <a:fillRect/>
          </a:stretch>
        </p:blipFill>
        <p:spPr>
          <a:xfrm>
            <a:off x="2991059" y="2543750"/>
            <a:ext cx="1683294" cy="1589778"/>
          </a:xfrm>
          <a:prstGeom prst="rect">
            <a:avLst/>
          </a:prstGeom>
        </p:spPr>
      </p:pic>
      <p:pic>
        <p:nvPicPr>
          <p:cNvPr id="22" name="Picture 21">
            <a:extLst>
              <a:ext uri="{FF2B5EF4-FFF2-40B4-BE49-F238E27FC236}">
                <a16:creationId xmlns:a16="http://schemas.microsoft.com/office/drawing/2014/main" id="{38E7671F-CF1D-8149-9BB9-FC9BE5C119B9}"/>
              </a:ext>
            </a:extLst>
          </p:cNvPr>
          <p:cNvPicPr>
            <a:picLocks noChangeAspect="1"/>
          </p:cNvPicPr>
          <p:nvPr/>
        </p:nvPicPr>
        <p:blipFill>
          <a:blip r:embed="rId8"/>
          <a:stretch>
            <a:fillRect/>
          </a:stretch>
        </p:blipFill>
        <p:spPr>
          <a:xfrm>
            <a:off x="155575" y="5265588"/>
            <a:ext cx="1539112" cy="1367740"/>
          </a:xfrm>
          <a:prstGeom prst="rect">
            <a:avLst/>
          </a:prstGeom>
        </p:spPr>
      </p:pic>
      <p:sp>
        <p:nvSpPr>
          <p:cNvPr id="23" name="TextBox 22">
            <a:extLst>
              <a:ext uri="{FF2B5EF4-FFF2-40B4-BE49-F238E27FC236}">
                <a16:creationId xmlns:a16="http://schemas.microsoft.com/office/drawing/2014/main" id="{6A612911-8C14-5141-A806-76554252DAA7}"/>
              </a:ext>
            </a:extLst>
          </p:cNvPr>
          <p:cNvSpPr txBox="1"/>
          <p:nvPr/>
        </p:nvSpPr>
        <p:spPr>
          <a:xfrm>
            <a:off x="155575" y="4774181"/>
            <a:ext cx="2956338" cy="369332"/>
          </a:xfrm>
          <a:prstGeom prst="rect">
            <a:avLst/>
          </a:prstGeom>
          <a:noFill/>
        </p:spPr>
        <p:txBody>
          <a:bodyPr wrap="square" rtlCol="0">
            <a:spAutoFit/>
          </a:bodyPr>
          <a:lstStyle/>
          <a:p>
            <a:r>
              <a:rPr lang="en-US" dirty="0"/>
              <a:t>Naïve Bayes</a:t>
            </a:r>
            <a:endParaRPr lang="en-US" i="1" dirty="0"/>
          </a:p>
        </p:txBody>
      </p:sp>
    </p:spTree>
    <p:extLst>
      <p:ext uri="{BB962C8B-B14F-4D97-AF65-F5344CB8AC3E}">
        <p14:creationId xmlns:p14="http://schemas.microsoft.com/office/powerpoint/2010/main" val="2644502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73270" cy="707886"/>
          </a:xfrm>
          <a:prstGeom prst="rect">
            <a:avLst/>
          </a:prstGeom>
          <a:noFill/>
        </p:spPr>
        <p:txBody>
          <a:bodyPr wrap="none" rtlCol="0">
            <a:spAutoFit/>
          </a:bodyPr>
          <a:lstStyle/>
          <a:p>
            <a:r>
              <a:rPr lang="en-US" sz="4000" b="1" dirty="0"/>
              <a:t>SVM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89045" y="2107543"/>
            <a:ext cx="3982955" cy="4247317"/>
          </a:xfrm>
          <a:prstGeom prst="rect">
            <a:avLst/>
          </a:prstGeom>
          <a:noFill/>
        </p:spPr>
        <p:txBody>
          <a:bodyPr wrap="square" rtlCol="0">
            <a:spAutoFit/>
          </a:bodyPr>
          <a:lstStyle/>
          <a:p>
            <a:endParaRPr lang="en-US" dirty="0"/>
          </a:p>
          <a:p>
            <a:endParaRPr lang="en-US" dirty="0"/>
          </a:p>
          <a:p>
            <a:endParaRPr lang="en-US" dirty="0"/>
          </a:p>
          <a:p>
            <a:pPr marL="342900" indent="-342900">
              <a:buFont typeface="+mj-lt"/>
              <a:buAutoNum type="arabicPeriod"/>
            </a:pPr>
            <a:r>
              <a:rPr lang="en-US" sz="2400" dirty="0"/>
              <a:t>Previously we looked at linear SVM, but we don’t need to define a linear line</a:t>
            </a:r>
          </a:p>
          <a:p>
            <a:pPr marL="342900" indent="-342900">
              <a:buFont typeface="+mj-lt"/>
              <a:buAutoNum type="arabicPeriod"/>
            </a:pPr>
            <a:r>
              <a:rPr lang="en-US" sz="2400" dirty="0"/>
              <a:t>Enter the Kernel trick- SVMs instead of trying to define a polynomial or curve line, could we define a plane in a linear plane in a higher dimension?</a:t>
            </a:r>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pic>
        <p:nvPicPr>
          <p:cNvPr id="2" name="Picture 1">
            <a:extLst>
              <a:ext uri="{FF2B5EF4-FFF2-40B4-BE49-F238E27FC236}">
                <a16:creationId xmlns:a16="http://schemas.microsoft.com/office/drawing/2014/main" id="{BF54613D-3624-014D-A432-75ADC48BD94C}"/>
              </a:ext>
            </a:extLst>
          </p:cNvPr>
          <p:cNvPicPr>
            <a:picLocks noChangeAspect="1"/>
          </p:cNvPicPr>
          <p:nvPr/>
        </p:nvPicPr>
        <p:blipFill>
          <a:blip r:embed="rId3"/>
          <a:stretch>
            <a:fillRect/>
          </a:stretch>
        </p:blipFill>
        <p:spPr>
          <a:xfrm>
            <a:off x="4375549" y="2145161"/>
            <a:ext cx="4165600" cy="3746500"/>
          </a:xfrm>
          <a:prstGeom prst="rect">
            <a:avLst/>
          </a:prstGeom>
        </p:spPr>
      </p:pic>
      <p:sp>
        <p:nvSpPr>
          <p:cNvPr id="13" name="TextBox 12">
            <a:extLst>
              <a:ext uri="{FF2B5EF4-FFF2-40B4-BE49-F238E27FC236}">
                <a16:creationId xmlns:a16="http://schemas.microsoft.com/office/drawing/2014/main" id="{7E614504-7939-DE42-BF5D-E61CFEC8112D}"/>
              </a:ext>
            </a:extLst>
          </p:cNvPr>
          <p:cNvSpPr txBox="1"/>
          <p:nvPr/>
        </p:nvSpPr>
        <p:spPr>
          <a:xfrm>
            <a:off x="307975" y="2250056"/>
            <a:ext cx="6965979" cy="369332"/>
          </a:xfrm>
          <a:prstGeom prst="rect">
            <a:avLst/>
          </a:prstGeom>
          <a:noFill/>
        </p:spPr>
        <p:txBody>
          <a:bodyPr wrap="square" rtlCol="0">
            <a:spAutoFit/>
          </a:bodyPr>
          <a:lstStyle/>
          <a:p>
            <a:pPr algn="ctr"/>
            <a:r>
              <a:rPr lang="en-US" i="1" dirty="0"/>
              <a:t>Kernel Trick</a:t>
            </a:r>
          </a:p>
        </p:txBody>
      </p:sp>
    </p:spTree>
    <p:extLst>
      <p:ext uri="{BB962C8B-B14F-4D97-AF65-F5344CB8AC3E}">
        <p14:creationId xmlns:p14="http://schemas.microsoft.com/office/powerpoint/2010/main" val="1842509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73270" cy="707886"/>
          </a:xfrm>
          <a:prstGeom prst="rect">
            <a:avLst/>
          </a:prstGeom>
          <a:noFill/>
        </p:spPr>
        <p:txBody>
          <a:bodyPr wrap="none" rtlCol="0">
            <a:spAutoFit/>
          </a:bodyPr>
          <a:lstStyle/>
          <a:p>
            <a:r>
              <a:rPr lang="en-US" sz="4000" b="1" dirty="0"/>
              <a:t>SVM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89045" y="2107543"/>
            <a:ext cx="3982955" cy="4247317"/>
          </a:xfrm>
          <a:prstGeom prst="rect">
            <a:avLst/>
          </a:prstGeom>
          <a:noFill/>
        </p:spPr>
        <p:txBody>
          <a:bodyPr wrap="square" rtlCol="0">
            <a:spAutoFit/>
          </a:bodyPr>
          <a:lstStyle/>
          <a:p>
            <a:endParaRPr lang="en-US" dirty="0"/>
          </a:p>
          <a:p>
            <a:endParaRPr lang="en-US" dirty="0"/>
          </a:p>
          <a:p>
            <a:endParaRPr lang="en-US" dirty="0"/>
          </a:p>
          <a:p>
            <a:pPr marL="342900" indent="-342900">
              <a:buFont typeface="+mj-lt"/>
              <a:buAutoNum type="arabicPeriod"/>
            </a:pPr>
            <a:r>
              <a:rPr lang="en-US" sz="2400" dirty="0"/>
              <a:t>Previously we looked at linear SVM, but we don’t need to define a linear line</a:t>
            </a:r>
          </a:p>
          <a:p>
            <a:pPr marL="342900" indent="-342900">
              <a:buFont typeface="+mj-lt"/>
              <a:buAutoNum type="arabicPeriod"/>
            </a:pPr>
            <a:r>
              <a:rPr lang="en-US" sz="2400" dirty="0"/>
              <a:t>Enter the Kernel trick- SVMs instead of trying to define a polynomial or curve line, could we define a plane in a linear plane in a higher dimension?</a:t>
            </a:r>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pic>
        <p:nvPicPr>
          <p:cNvPr id="2" name="Picture 1">
            <a:extLst>
              <a:ext uri="{FF2B5EF4-FFF2-40B4-BE49-F238E27FC236}">
                <a16:creationId xmlns:a16="http://schemas.microsoft.com/office/drawing/2014/main" id="{BF54613D-3624-014D-A432-75ADC48BD94C}"/>
              </a:ext>
            </a:extLst>
          </p:cNvPr>
          <p:cNvPicPr>
            <a:picLocks noChangeAspect="1"/>
          </p:cNvPicPr>
          <p:nvPr/>
        </p:nvPicPr>
        <p:blipFill>
          <a:blip r:embed="rId3"/>
          <a:stretch>
            <a:fillRect/>
          </a:stretch>
        </p:blipFill>
        <p:spPr>
          <a:xfrm>
            <a:off x="4375549" y="2145161"/>
            <a:ext cx="4165600" cy="3746500"/>
          </a:xfrm>
          <a:prstGeom prst="rect">
            <a:avLst/>
          </a:prstGeom>
        </p:spPr>
      </p:pic>
      <p:sp>
        <p:nvSpPr>
          <p:cNvPr id="13" name="TextBox 12">
            <a:extLst>
              <a:ext uri="{FF2B5EF4-FFF2-40B4-BE49-F238E27FC236}">
                <a16:creationId xmlns:a16="http://schemas.microsoft.com/office/drawing/2014/main" id="{7E614504-7939-DE42-BF5D-E61CFEC8112D}"/>
              </a:ext>
            </a:extLst>
          </p:cNvPr>
          <p:cNvSpPr txBox="1"/>
          <p:nvPr/>
        </p:nvSpPr>
        <p:spPr>
          <a:xfrm>
            <a:off x="307975" y="2250056"/>
            <a:ext cx="6965979" cy="369332"/>
          </a:xfrm>
          <a:prstGeom prst="rect">
            <a:avLst/>
          </a:prstGeom>
          <a:noFill/>
        </p:spPr>
        <p:txBody>
          <a:bodyPr wrap="square" rtlCol="0">
            <a:spAutoFit/>
          </a:bodyPr>
          <a:lstStyle/>
          <a:p>
            <a:pPr algn="ctr"/>
            <a:r>
              <a:rPr lang="en-US" i="1" dirty="0"/>
              <a:t>Kernel Trick</a:t>
            </a:r>
          </a:p>
        </p:txBody>
      </p:sp>
    </p:spTree>
    <p:extLst>
      <p:ext uri="{BB962C8B-B14F-4D97-AF65-F5344CB8AC3E}">
        <p14:creationId xmlns:p14="http://schemas.microsoft.com/office/powerpoint/2010/main" val="353579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73270" cy="707886"/>
          </a:xfrm>
          <a:prstGeom prst="rect">
            <a:avLst/>
          </a:prstGeom>
          <a:noFill/>
        </p:spPr>
        <p:txBody>
          <a:bodyPr wrap="none" rtlCol="0">
            <a:spAutoFit/>
          </a:bodyPr>
          <a:lstStyle/>
          <a:p>
            <a:r>
              <a:rPr lang="en-US" sz="4000" b="1" dirty="0"/>
              <a:t>SVM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89045" y="2107543"/>
            <a:ext cx="3982955" cy="4247317"/>
          </a:xfrm>
          <a:prstGeom prst="rect">
            <a:avLst/>
          </a:prstGeom>
          <a:noFill/>
        </p:spPr>
        <p:txBody>
          <a:bodyPr wrap="square" rtlCol="0">
            <a:spAutoFit/>
          </a:bodyPr>
          <a:lstStyle/>
          <a:p>
            <a:endParaRPr lang="en-US" dirty="0"/>
          </a:p>
          <a:p>
            <a:endParaRPr lang="en-US" dirty="0"/>
          </a:p>
          <a:p>
            <a:endParaRPr lang="en-US" dirty="0"/>
          </a:p>
          <a:p>
            <a:pPr marL="342900" indent="-342900">
              <a:buFont typeface="+mj-lt"/>
              <a:buAutoNum type="arabicPeriod"/>
            </a:pPr>
            <a:r>
              <a:rPr lang="en-US" sz="2400" dirty="0"/>
              <a:t>Previously we looked at linear SVM, but we don’t need to define a linear line</a:t>
            </a:r>
          </a:p>
          <a:p>
            <a:pPr marL="342900" indent="-342900">
              <a:buFont typeface="+mj-lt"/>
              <a:buAutoNum type="arabicPeriod"/>
            </a:pPr>
            <a:r>
              <a:rPr lang="en-US" sz="2400" dirty="0"/>
              <a:t>Enter the Kernel trick- SVMs instead of trying to define a polynomial or curve line, could we define a plane in a linear plane in a higher dimension?</a:t>
            </a:r>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3" name="TextBox 12">
            <a:extLst>
              <a:ext uri="{FF2B5EF4-FFF2-40B4-BE49-F238E27FC236}">
                <a16:creationId xmlns:a16="http://schemas.microsoft.com/office/drawing/2014/main" id="{7E614504-7939-DE42-BF5D-E61CFEC8112D}"/>
              </a:ext>
            </a:extLst>
          </p:cNvPr>
          <p:cNvSpPr txBox="1"/>
          <p:nvPr/>
        </p:nvSpPr>
        <p:spPr>
          <a:xfrm>
            <a:off x="307975" y="2250056"/>
            <a:ext cx="6965979" cy="369332"/>
          </a:xfrm>
          <a:prstGeom prst="rect">
            <a:avLst/>
          </a:prstGeom>
          <a:noFill/>
        </p:spPr>
        <p:txBody>
          <a:bodyPr wrap="square" rtlCol="0">
            <a:spAutoFit/>
          </a:bodyPr>
          <a:lstStyle/>
          <a:p>
            <a:pPr algn="ctr"/>
            <a:r>
              <a:rPr lang="en-US" i="1" dirty="0"/>
              <a:t>Kernel Trick</a:t>
            </a:r>
          </a:p>
        </p:txBody>
      </p:sp>
      <p:pic>
        <p:nvPicPr>
          <p:cNvPr id="12" name="Picture 11">
            <a:extLst>
              <a:ext uri="{FF2B5EF4-FFF2-40B4-BE49-F238E27FC236}">
                <a16:creationId xmlns:a16="http://schemas.microsoft.com/office/drawing/2014/main" id="{2593792A-0C35-474C-94B4-52E93979DAC8}"/>
              </a:ext>
            </a:extLst>
          </p:cNvPr>
          <p:cNvPicPr>
            <a:picLocks noChangeAspect="1"/>
          </p:cNvPicPr>
          <p:nvPr/>
        </p:nvPicPr>
        <p:blipFill>
          <a:blip r:embed="rId3"/>
          <a:stretch>
            <a:fillRect/>
          </a:stretch>
        </p:blipFill>
        <p:spPr>
          <a:xfrm>
            <a:off x="4422574" y="2185985"/>
            <a:ext cx="4025900" cy="3721100"/>
          </a:xfrm>
          <a:prstGeom prst="rect">
            <a:avLst/>
          </a:prstGeom>
        </p:spPr>
      </p:pic>
    </p:spTree>
    <p:extLst>
      <p:ext uri="{BB962C8B-B14F-4D97-AF65-F5344CB8AC3E}">
        <p14:creationId xmlns:p14="http://schemas.microsoft.com/office/powerpoint/2010/main" val="108460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73270" cy="707886"/>
          </a:xfrm>
          <a:prstGeom prst="rect">
            <a:avLst/>
          </a:prstGeom>
          <a:noFill/>
        </p:spPr>
        <p:txBody>
          <a:bodyPr wrap="none" rtlCol="0">
            <a:spAutoFit/>
          </a:bodyPr>
          <a:lstStyle/>
          <a:p>
            <a:r>
              <a:rPr lang="en-US" sz="4000" b="1" dirty="0"/>
              <a:t>SVM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p:cNvSpPr txBox="1"/>
          <p:nvPr/>
        </p:nvSpPr>
        <p:spPr>
          <a:xfrm>
            <a:off x="589045" y="2107543"/>
            <a:ext cx="3982955" cy="4247317"/>
          </a:xfrm>
          <a:prstGeom prst="rect">
            <a:avLst/>
          </a:prstGeom>
          <a:noFill/>
        </p:spPr>
        <p:txBody>
          <a:bodyPr wrap="square" rtlCol="0">
            <a:spAutoFit/>
          </a:bodyPr>
          <a:lstStyle/>
          <a:p>
            <a:endParaRPr lang="en-US" dirty="0"/>
          </a:p>
          <a:p>
            <a:endParaRPr lang="en-US" dirty="0"/>
          </a:p>
          <a:p>
            <a:endParaRPr lang="en-US" dirty="0"/>
          </a:p>
          <a:p>
            <a:pPr marL="342900" indent="-342900">
              <a:buFont typeface="+mj-lt"/>
              <a:buAutoNum type="arabicPeriod"/>
            </a:pPr>
            <a:r>
              <a:rPr lang="en-US" sz="2400" dirty="0"/>
              <a:t>Previously we looked at linear SVM, but we don’t need to define a linear line</a:t>
            </a:r>
          </a:p>
          <a:p>
            <a:pPr marL="342900" indent="-342900">
              <a:buFont typeface="+mj-lt"/>
              <a:buAutoNum type="arabicPeriod"/>
            </a:pPr>
            <a:r>
              <a:rPr lang="en-US" sz="2400" dirty="0"/>
              <a:t>Enter the Kernel trick- SVMs instead of trying to define a polynomial or curve line, could we define a plane in a linear plane in a higher dimension?</a:t>
            </a:r>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3" name="TextBox 12">
            <a:extLst>
              <a:ext uri="{FF2B5EF4-FFF2-40B4-BE49-F238E27FC236}">
                <a16:creationId xmlns:a16="http://schemas.microsoft.com/office/drawing/2014/main" id="{7E614504-7939-DE42-BF5D-E61CFEC8112D}"/>
              </a:ext>
            </a:extLst>
          </p:cNvPr>
          <p:cNvSpPr txBox="1"/>
          <p:nvPr/>
        </p:nvSpPr>
        <p:spPr>
          <a:xfrm>
            <a:off x="307975" y="2250056"/>
            <a:ext cx="6965979" cy="369332"/>
          </a:xfrm>
          <a:prstGeom prst="rect">
            <a:avLst/>
          </a:prstGeom>
          <a:noFill/>
        </p:spPr>
        <p:txBody>
          <a:bodyPr wrap="square" rtlCol="0">
            <a:spAutoFit/>
          </a:bodyPr>
          <a:lstStyle/>
          <a:p>
            <a:pPr algn="ctr"/>
            <a:r>
              <a:rPr lang="en-US" i="1" dirty="0"/>
              <a:t>Kernel Trick</a:t>
            </a:r>
          </a:p>
        </p:txBody>
      </p:sp>
      <p:pic>
        <p:nvPicPr>
          <p:cNvPr id="14" name="Picture 13">
            <a:extLst>
              <a:ext uri="{FF2B5EF4-FFF2-40B4-BE49-F238E27FC236}">
                <a16:creationId xmlns:a16="http://schemas.microsoft.com/office/drawing/2014/main" id="{BE9EBA8D-837F-3840-83C2-02D6EF30DBAA}"/>
              </a:ext>
            </a:extLst>
          </p:cNvPr>
          <p:cNvPicPr>
            <a:picLocks noChangeAspect="1"/>
          </p:cNvPicPr>
          <p:nvPr/>
        </p:nvPicPr>
        <p:blipFill>
          <a:blip r:embed="rId3"/>
          <a:stretch>
            <a:fillRect/>
          </a:stretch>
        </p:blipFill>
        <p:spPr>
          <a:xfrm>
            <a:off x="4572000" y="2173285"/>
            <a:ext cx="4165600" cy="3746500"/>
          </a:xfrm>
          <a:prstGeom prst="rect">
            <a:avLst/>
          </a:prstGeom>
        </p:spPr>
      </p:pic>
    </p:spTree>
    <p:extLst>
      <p:ext uri="{BB962C8B-B14F-4D97-AF65-F5344CB8AC3E}">
        <p14:creationId xmlns:p14="http://schemas.microsoft.com/office/powerpoint/2010/main" val="3160789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173270" cy="707886"/>
          </a:xfrm>
          <a:prstGeom prst="rect">
            <a:avLst/>
          </a:prstGeom>
          <a:noFill/>
        </p:spPr>
        <p:txBody>
          <a:bodyPr wrap="none" rtlCol="0">
            <a:spAutoFit/>
          </a:bodyPr>
          <a:lstStyle/>
          <a:p>
            <a:r>
              <a:rPr lang="en-US" sz="4000" b="1" dirty="0"/>
              <a:t>SVM</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9" name="TextBox 8"/>
          <p:cNvSpPr txBox="1"/>
          <p:nvPr/>
        </p:nvSpPr>
        <p:spPr>
          <a:xfrm>
            <a:off x="589045" y="2107543"/>
            <a:ext cx="7952104" cy="3139321"/>
          </a:xfrm>
          <a:prstGeom prst="rect">
            <a:avLst/>
          </a:prstGeom>
          <a:noFill/>
        </p:spPr>
        <p:txBody>
          <a:bodyPr wrap="square" rtlCol="0">
            <a:spAutoFit/>
          </a:bodyPr>
          <a:lstStyle/>
          <a:p>
            <a:r>
              <a:rPr lang="en-US" b="1" dirty="0"/>
              <a:t>Advantages</a:t>
            </a:r>
          </a:p>
          <a:p>
            <a:pPr marL="342900" indent="-342900">
              <a:buFont typeface="+mj-lt"/>
              <a:buAutoNum type="arabicPeriod"/>
            </a:pPr>
            <a:endParaRPr lang="en-US" dirty="0"/>
          </a:p>
          <a:p>
            <a:pPr marL="342900" indent="-342900">
              <a:buFont typeface="+mj-lt"/>
              <a:buAutoNum type="arabicPeriod"/>
            </a:pPr>
            <a:r>
              <a:rPr lang="en-US" dirty="0"/>
              <a:t>Can learn non-linearity </a:t>
            </a:r>
          </a:p>
          <a:p>
            <a:pPr marL="342900" indent="-342900">
              <a:buFont typeface="+mj-lt"/>
              <a:buAutoNum type="arabicPeriod"/>
            </a:pPr>
            <a:r>
              <a:rPr lang="en-US" dirty="0"/>
              <a:t>Handles high dimensionality</a:t>
            </a:r>
          </a:p>
          <a:p>
            <a:pPr marL="342900" indent="-342900">
              <a:buFont typeface="+mj-lt"/>
              <a:buAutoNum type="arabicPeriod"/>
            </a:pPr>
            <a:r>
              <a:rPr lang="en-US" dirty="0"/>
              <a:t>Low chance of over-fitting</a:t>
            </a:r>
          </a:p>
          <a:p>
            <a:endParaRPr lang="en-US" dirty="0"/>
          </a:p>
          <a:p>
            <a:endParaRPr lang="en-US" dirty="0"/>
          </a:p>
          <a:p>
            <a:r>
              <a:rPr lang="en-US" b="1" dirty="0"/>
              <a:t>Disadvantages</a:t>
            </a:r>
          </a:p>
          <a:p>
            <a:pPr marL="342900" indent="-342900">
              <a:buFont typeface="+mj-lt"/>
              <a:buAutoNum type="arabicPeriod"/>
            </a:pPr>
            <a:r>
              <a:rPr lang="en-US" dirty="0"/>
              <a:t>Choosing kernel function</a:t>
            </a:r>
          </a:p>
          <a:p>
            <a:pPr marL="342900" indent="-342900">
              <a:buFont typeface="+mj-lt"/>
              <a:buAutoNum type="arabicPeriod"/>
            </a:pPr>
            <a:r>
              <a:rPr lang="en-US" dirty="0"/>
              <a:t>Non-interpretability</a:t>
            </a:r>
          </a:p>
          <a:p>
            <a:pPr marL="342900" indent="-342900">
              <a:buFont typeface="+mj-lt"/>
              <a:buAutoNum type="arabicPeriod"/>
            </a:pPr>
            <a:r>
              <a:rPr lang="en-US" dirty="0"/>
              <a:t>Poor vis</a:t>
            </a:r>
          </a:p>
        </p:txBody>
      </p:sp>
    </p:spTree>
    <p:extLst>
      <p:ext uri="{BB962C8B-B14F-4D97-AF65-F5344CB8AC3E}">
        <p14:creationId xmlns:p14="http://schemas.microsoft.com/office/powerpoint/2010/main" val="134904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418"/>
            <a:ext cx="9144000" cy="6998971"/>
          </a:xfrm>
          <a:prstGeom prst="rect">
            <a:avLst/>
          </a:prstGeom>
          <a:solidFill>
            <a:srgbClr val="F8DA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89045" y="625755"/>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1" name="TextBox 10"/>
          <p:cNvSpPr txBox="1"/>
          <p:nvPr/>
        </p:nvSpPr>
        <p:spPr>
          <a:xfrm>
            <a:off x="589045" y="1315523"/>
            <a:ext cx="1923347" cy="707886"/>
          </a:xfrm>
          <a:prstGeom prst="rect">
            <a:avLst/>
          </a:prstGeom>
          <a:noFill/>
        </p:spPr>
        <p:txBody>
          <a:bodyPr wrap="none" rtlCol="0">
            <a:spAutoFit/>
          </a:bodyPr>
          <a:lstStyle/>
          <a:p>
            <a:r>
              <a:rPr lang="en-US" sz="4000" b="1" dirty="0">
                <a:solidFill>
                  <a:schemeClr val="bg1"/>
                </a:solidFill>
              </a:rPr>
              <a:t>CODING</a:t>
            </a:r>
          </a:p>
        </p:txBody>
      </p:sp>
    </p:spTree>
    <p:extLst>
      <p:ext uri="{BB962C8B-B14F-4D97-AF65-F5344CB8AC3E}">
        <p14:creationId xmlns:p14="http://schemas.microsoft.com/office/powerpoint/2010/main" val="2043627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4397358" cy="707886"/>
          </a:xfrm>
          <a:prstGeom prst="rect">
            <a:avLst/>
          </a:prstGeom>
          <a:noFill/>
        </p:spPr>
        <p:txBody>
          <a:bodyPr wrap="none" rtlCol="0">
            <a:spAutoFit/>
          </a:bodyPr>
          <a:lstStyle/>
          <a:p>
            <a:r>
              <a:rPr lang="en-US" sz="4000" b="1" dirty="0"/>
              <a:t>Ensemble Modeling</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321196" cy="400110"/>
          </a:xfrm>
          <a:prstGeom prst="rect">
            <a:avLst/>
          </a:prstGeom>
          <a:noFill/>
        </p:spPr>
        <p:txBody>
          <a:bodyPr wrap="none" rtlCol="0">
            <a:spAutoFit/>
          </a:bodyPr>
          <a:lstStyle/>
          <a:p>
            <a:r>
              <a:rPr lang="en-US" sz="2000" b="1" dirty="0"/>
              <a:t>Ensembles</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1754326"/>
          </a:xfrm>
          <a:prstGeom prst="rect">
            <a:avLst/>
          </a:prstGeom>
          <a:noFill/>
        </p:spPr>
        <p:txBody>
          <a:bodyPr wrap="square" rtlCol="0">
            <a:spAutoFit/>
          </a:bodyPr>
          <a:lstStyle/>
          <a:p>
            <a:r>
              <a:rPr lang="en-US" dirty="0"/>
              <a:t>The process of combining multiple outputs from diverse models to produce a single improved output.</a:t>
            </a:r>
          </a:p>
          <a:p>
            <a:endParaRPr lang="en-US" dirty="0"/>
          </a:p>
          <a:p>
            <a:r>
              <a:rPr lang="en-US" dirty="0"/>
              <a:t>As long as the base-models are diverse and independent, the prediction error of an ensemble model decreases in comparison to the input base models.</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4E513F2E-1279-4CAA-923A-2169C5B106CB}"/>
              </a:ext>
            </a:extLst>
          </p:cNvPr>
          <p:cNvPicPr>
            <a:picLocks noChangeAspect="1"/>
          </p:cNvPicPr>
          <p:nvPr/>
        </p:nvPicPr>
        <p:blipFill>
          <a:blip r:embed="rId2"/>
          <a:stretch>
            <a:fillRect/>
          </a:stretch>
        </p:blipFill>
        <p:spPr>
          <a:xfrm>
            <a:off x="4439313" y="4409042"/>
            <a:ext cx="3876675" cy="2266869"/>
          </a:xfrm>
          <a:prstGeom prst="rect">
            <a:avLst/>
          </a:prstGeom>
        </p:spPr>
      </p:pic>
    </p:spTree>
    <p:extLst>
      <p:ext uri="{BB962C8B-B14F-4D97-AF65-F5344CB8AC3E}">
        <p14:creationId xmlns:p14="http://schemas.microsoft.com/office/powerpoint/2010/main" val="4258271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2292935" cy="707886"/>
          </a:xfrm>
          <a:prstGeom prst="rect">
            <a:avLst/>
          </a:prstGeom>
          <a:noFill/>
        </p:spPr>
        <p:txBody>
          <a:bodyPr wrap="none" rtlCol="0">
            <a:spAutoFit/>
          </a:bodyPr>
          <a:lstStyle/>
          <a:p>
            <a:r>
              <a:rPr lang="en-US" sz="4000" b="1" dirty="0"/>
              <a:t>Averaging</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321196" cy="400110"/>
          </a:xfrm>
          <a:prstGeom prst="rect">
            <a:avLst/>
          </a:prstGeom>
          <a:noFill/>
        </p:spPr>
        <p:txBody>
          <a:bodyPr wrap="none" rtlCol="0">
            <a:spAutoFit/>
          </a:bodyPr>
          <a:lstStyle/>
          <a:p>
            <a:r>
              <a:rPr lang="en-US" sz="2000" b="1" dirty="0"/>
              <a:t>Ensembles</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923330"/>
          </a:xfrm>
          <a:prstGeom prst="rect">
            <a:avLst/>
          </a:prstGeom>
          <a:noFill/>
        </p:spPr>
        <p:txBody>
          <a:bodyPr wrap="square" rtlCol="0">
            <a:spAutoFit/>
          </a:bodyPr>
          <a:lstStyle/>
          <a:p>
            <a:r>
              <a:rPr lang="en-US" dirty="0"/>
              <a:t>The simplest method of ensemble modeling is to average across each individual prediction from the base-models.</a:t>
            </a:r>
          </a:p>
          <a:p>
            <a:endParaRPr lang="en-US" dirty="0"/>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4" name="Group 23">
            <a:extLst>
              <a:ext uri="{FF2B5EF4-FFF2-40B4-BE49-F238E27FC236}">
                <a16:creationId xmlns:a16="http://schemas.microsoft.com/office/drawing/2014/main" id="{6A833BE0-1DE9-471A-89FD-5F331CF3D022}"/>
              </a:ext>
            </a:extLst>
          </p:cNvPr>
          <p:cNvGrpSpPr/>
          <p:nvPr/>
        </p:nvGrpSpPr>
        <p:grpSpPr>
          <a:xfrm>
            <a:off x="4165528" y="4215912"/>
            <a:ext cx="4375621" cy="2201820"/>
            <a:chOff x="2006586" y="3775411"/>
            <a:chExt cx="5251017" cy="2642321"/>
          </a:xfrm>
        </p:grpSpPr>
        <p:sp>
          <p:nvSpPr>
            <p:cNvPr id="2" name="Oval 1">
              <a:extLst>
                <a:ext uri="{FF2B5EF4-FFF2-40B4-BE49-F238E27FC236}">
                  <a16:creationId xmlns:a16="http://schemas.microsoft.com/office/drawing/2014/main" id="{3420342A-4309-43BA-A86B-729C5DFA5F34}"/>
                </a:ext>
              </a:extLst>
            </p:cNvPr>
            <p:cNvSpPr/>
            <p:nvPr/>
          </p:nvSpPr>
          <p:spPr>
            <a:xfrm>
              <a:off x="2006586" y="3775411"/>
              <a:ext cx="1600329"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1 Prediction = 1</a:t>
              </a:r>
            </a:p>
          </p:txBody>
        </p:sp>
        <p:sp>
          <p:nvSpPr>
            <p:cNvPr id="13" name="Oval 12">
              <a:extLst>
                <a:ext uri="{FF2B5EF4-FFF2-40B4-BE49-F238E27FC236}">
                  <a16:creationId xmlns:a16="http://schemas.microsoft.com/office/drawing/2014/main" id="{52D8D8AA-A420-44F3-9D53-DE3484127A81}"/>
                </a:ext>
              </a:extLst>
            </p:cNvPr>
            <p:cNvSpPr/>
            <p:nvPr/>
          </p:nvSpPr>
          <p:spPr>
            <a:xfrm>
              <a:off x="2006586" y="4762981"/>
              <a:ext cx="1600327"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2 Prediction = 1</a:t>
              </a:r>
            </a:p>
          </p:txBody>
        </p:sp>
        <p:sp>
          <p:nvSpPr>
            <p:cNvPr id="15" name="Oval 14">
              <a:extLst>
                <a:ext uri="{FF2B5EF4-FFF2-40B4-BE49-F238E27FC236}">
                  <a16:creationId xmlns:a16="http://schemas.microsoft.com/office/drawing/2014/main" id="{264E4835-6548-4562-B070-6C98B82A847C}"/>
                </a:ext>
              </a:extLst>
            </p:cNvPr>
            <p:cNvSpPr/>
            <p:nvPr/>
          </p:nvSpPr>
          <p:spPr>
            <a:xfrm>
              <a:off x="2006586" y="5709852"/>
              <a:ext cx="1600328"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Model 3 Prediction = 0</a:t>
              </a:r>
            </a:p>
          </p:txBody>
        </p:sp>
        <p:sp>
          <p:nvSpPr>
            <p:cNvPr id="16" name="Oval 15">
              <a:extLst>
                <a:ext uri="{FF2B5EF4-FFF2-40B4-BE49-F238E27FC236}">
                  <a16:creationId xmlns:a16="http://schemas.microsoft.com/office/drawing/2014/main" id="{1FE61B4C-621B-41AD-8855-104EAF6C94B2}"/>
                </a:ext>
              </a:extLst>
            </p:cNvPr>
            <p:cNvSpPr/>
            <p:nvPr/>
          </p:nvSpPr>
          <p:spPr>
            <a:xfrm>
              <a:off x="5408167" y="4762980"/>
              <a:ext cx="1849436" cy="70787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Ensemble Prediction = 0.66</a:t>
              </a:r>
            </a:p>
          </p:txBody>
        </p:sp>
        <p:cxnSp>
          <p:nvCxnSpPr>
            <p:cNvPr id="10" name="Straight Arrow Connector 9">
              <a:extLst>
                <a:ext uri="{FF2B5EF4-FFF2-40B4-BE49-F238E27FC236}">
                  <a16:creationId xmlns:a16="http://schemas.microsoft.com/office/drawing/2014/main" id="{11CCBD02-3F5E-4B04-9C19-5CC91F24484D}"/>
                </a:ext>
              </a:extLst>
            </p:cNvPr>
            <p:cNvCxnSpPr>
              <a:cxnSpLocks/>
              <a:stCxn id="2" idx="6"/>
              <a:endCxn id="16" idx="2"/>
            </p:cNvCxnSpPr>
            <p:nvPr/>
          </p:nvCxnSpPr>
          <p:spPr>
            <a:xfrm>
              <a:off x="3606914" y="4129351"/>
              <a:ext cx="1801252" cy="9875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9B6D169-9A89-4174-B201-490921629FE7}"/>
                </a:ext>
              </a:extLst>
            </p:cNvPr>
            <p:cNvCxnSpPr>
              <a:cxnSpLocks/>
              <a:stCxn id="13" idx="6"/>
            </p:cNvCxnSpPr>
            <p:nvPr/>
          </p:nvCxnSpPr>
          <p:spPr>
            <a:xfrm flipV="1">
              <a:off x="3606913" y="5116919"/>
              <a:ext cx="1801254"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380AF547-FC7E-4612-9727-5DBC140A2A31}"/>
                </a:ext>
              </a:extLst>
            </p:cNvPr>
            <p:cNvCxnSpPr>
              <a:cxnSpLocks/>
              <a:stCxn id="15" idx="6"/>
              <a:endCxn id="16" idx="2"/>
            </p:cNvCxnSpPr>
            <p:nvPr/>
          </p:nvCxnSpPr>
          <p:spPr>
            <a:xfrm flipV="1">
              <a:off x="3606914" y="5116920"/>
              <a:ext cx="1801252" cy="9468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891875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4459747" cy="707886"/>
          </a:xfrm>
          <a:prstGeom prst="rect">
            <a:avLst/>
          </a:prstGeom>
          <a:noFill/>
        </p:spPr>
        <p:txBody>
          <a:bodyPr wrap="none" rtlCol="0">
            <a:spAutoFit/>
          </a:bodyPr>
          <a:lstStyle/>
          <a:p>
            <a:r>
              <a:rPr lang="en-US" sz="4000" b="1" dirty="0"/>
              <a:t>Weighted Averaging</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321196" cy="400110"/>
          </a:xfrm>
          <a:prstGeom prst="rect">
            <a:avLst/>
          </a:prstGeom>
          <a:noFill/>
        </p:spPr>
        <p:txBody>
          <a:bodyPr wrap="none" rtlCol="0">
            <a:spAutoFit/>
          </a:bodyPr>
          <a:lstStyle/>
          <a:p>
            <a:r>
              <a:rPr lang="en-US" sz="2000" b="1" dirty="0"/>
              <a:t>Ensembles</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1477328"/>
          </a:xfrm>
          <a:prstGeom prst="rect">
            <a:avLst/>
          </a:prstGeom>
          <a:noFill/>
        </p:spPr>
        <p:txBody>
          <a:bodyPr wrap="square" rtlCol="0">
            <a:spAutoFit/>
          </a:bodyPr>
          <a:lstStyle/>
          <a:p>
            <a:r>
              <a:rPr lang="en-US" dirty="0"/>
              <a:t>Not all models are created equal and sometimes the better performing base-models should contribute more to the final outcome.  Weighted averaging allows the input models to contribute to the ensemble in proportion to their performance.  </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EB117FB8-6504-4810-A9EC-1D8F428511BF}"/>
              </a:ext>
            </a:extLst>
          </p:cNvPr>
          <p:cNvGrpSpPr/>
          <p:nvPr/>
        </p:nvGrpSpPr>
        <p:grpSpPr>
          <a:xfrm>
            <a:off x="4165528" y="4215912"/>
            <a:ext cx="4375621" cy="2201820"/>
            <a:chOff x="2881981" y="4215912"/>
            <a:chExt cx="4375621" cy="2201820"/>
          </a:xfrm>
        </p:grpSpPr>
        <p:grpSp>
          <p:nvGrpSpPr>
            <p:cNvPr id="12" name="Group 11">
              <a:extLst>
                <a:ext uri="{FF2B5EF4-FFF2-40B4-BE49-F238E27FC236}">
                  <a16:creationId xmlns:a16="http://schemas.microsoft.com/office/drawing/2014/main" id="{931E6267-A866-4A54-A644-B4335A3B218B}"/>
                </a:ext>
              </a:extLst>
            </p:cNvPr>
            <p:cNvGrpSpPr/>
            <p:nvPr/>
          </p:nvGrpSpPr>
          <p:grpSpPr>
            <a:xfrm>
              <a:off x="2881981" y="4215912"/>
              <a:ext cx="4375621" cy="2201820"/>
              <a:chOff x="2006586" y="3775411"/>
              <a:chExt cx="5251017" cy="2642321"/>
            </a:xfrm>
          </p:grpSpPr>
          <p:sp>
            <p:nvSpPr>
              <p:cNvPr id="13" name="Oval 12">
                <a:extLst>
                  <a:ext uri="{FF2B5EF4-FFF2-40B4-BE49-F238E27FC236}">
                    <a16:creationId xmlns:a16="http://schemas.microsoft.com/office/drawing/2014/main" id="{4B73F16F-82E6-46A2-818E-0A4B5701A3EE}"/>
                  </a:ext>
                </a:extLst>
              </p:cNvPr>
              <p:cNvSpPr/>
              <p:nvPr/>
            </p:nvSpPr>
            <p:spPr>
              <a:xfrm>
                <a:off x="2006586" y="3775411"/>
                <a:ext cx="1600329"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1 Prediction = 1</a:t>
                </a:r>
              </a:p>
            </p:txBody>
          </p:sp>
          <p:sp>
            <p:nvSpPr>
              <p:cNvPr id="15" name="Oval 14">
                <a:extLst>
                  <a:ext uri="{FF2B5EF4-FFF2-40B4-BE49-F238E27FC236}">
                    <a16:creationId xmlns:a16="http://schemas.microsoft.com/office/drawing/2014/main" id="{DC58C551-3E7D-4840-AF5A-18B669A19CAB}"/>
                  </a:ext>
                </a:extLst>
              </p:cNvPr>
              <p:cNvSpPr/>
              <p:nvPr/>
            </p:nvSpPr>
            <p:spPr>
              <a:xfrm>
                <a:off x="2006586" y="4762981"/>
                <a:ext cx="1600327"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2 Prediction = 1</a:t>
                </a:r>
              </a:p>
            </p:txBody>
          </p:sp>
          <p:sp>
            <p:nvSpPr>
              <p:cNvPr id="16" name="Oval 15">
                <a:extLst>
                  <a:ext uri="{FF2B5EF4-FFF2-40B4-BE49-F238E27FC236}">
                    <a16:creationId xmlns:a16="http://schemas.microsoft.com/office/drawing/2014/main" id="{92D036C8-B2A4-4A7B-8A14-11AE81D2ACFD}"/>
                  </a:ext>
                </a:extLst>
              </p:cNvPr>
              <p:cNvSpPr/>
              <p:nvPr/>
            </p:nvSpPr>
            <p:spPr>
              <a:xfrm>
                <a:off x="2006586" y="5709852"/>
                <a:ext cx="1600328"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Model 3 Prediction = 0</a:t>
                </a:r>
              </a:p>
            </p:txBody>
          </p:sp>
          <p:sp>
            <p:nvSpPr>
              <p:cNvPr id="17" name="Oval 16">
                <a:extLst>
                  <a:ext uri="{FF2B5EF4-FFF2-40B4-BE49-F238E27FC236}">
                    <a16:creationId xmlns:a16="http://schemas.microsoft.com/office/drawing/2014/main" id="{41981A5F-7636-4328-9AB0-1FAAB0732E5C}"/>
                  </a:ext>
                </a:extLst>
              </p:cNvPr>
              <p:cNvSpPr/>
              <p:nvPr/>
            </p:nvSpPr>
            <p:spPr>
              <a:xfrm>
                <a:off x="5408167" y="4762980"/>
                <a:ext cx="1849436" cy="70787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Ensemble Prediction = 0.8</a:t>
                </a:r>
              </a:p>
            </p:txBody>
          </p:sp>
          <p:cxnSp>
            <p:nvCxnSpPr>
              <p:cNvPr id="20" name="Straight Arrow Connector 19">
                <a:extLst>
                  <a:ext uri="{FF2B5EF4-FFF2-40B4-BE49-F238E27FC236}">
                    <a16:creationId xmlns:a16="http://schemas.microsoft.com/office/drawing/2014/main" id="{0598BD2C-4ED3-48E4-BC69-9697F1A089F3}"/>
                  </a:ext>
                </a:extLst>
              </p:cNvPr>
              <p:cNvCxnSpPr>
                <a:cxnSpLocks/>
                <a:stCxn id="13" idx="6"/>
                <a:endCxn id="17" idx="2"/>
              </p:cNvCxnSpPr>
              <p:nvPr/>
            </p:nvCxnSpPr>
            <p:spPr>
              <a:xfrm>
                <a:off x="3606914" y="4129351"/>
                <a:ext cx="1801252" cy="9875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A6CC59E9-5CBE-4E74-87A6-3CEA4399651E}"/>
                  </a:ext>
                </a:extLst>
              </p:cNvPr>
              <p:cNvCxnSpPr>
                <a:cxnSpLocks/>
                <a:stCxn id="15" idx="6"/>
              </p:cNvCxnSpPr>
              <p:nvPr/>
            </p:nvCxnSpPr>
            <p:spPr>
              <a:xfrm flipV="1">
                <a:off x="3606913" y="5116919"/>
                <a:ext cx="1801254"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FE9D7D8F-EF37-445A-B393-BF916FA9504D}"/>
                  </a:ext>
                </a:extLst>
              </p:cNvPr>
              <p:cNvCxnSpPr>
                <a:cxnSpLocks/>
                <a:stCxn id="16" idx="6"/>
                <a:endCxn id="17" idx="2"/>
              </p:cNvCxnSpPr>
              <p:nvPr/>
            </p:nvCxnSpPr>
            <p:spPr>
              <a:xfrm flipV="1">
                <a:off x="3606914" y="5116920"/>
                <a:ext cx="1801252" cy="9468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 name="TextBox 1">
              <a:extLst>
                <a:ext uri="{FF2B5EF4-FFF2-40B4-BE49-F238E27FC236}">
                  <a16:creationId xmlns:a16="http://schemas.microsoft.com/office/drawing/2014/main" id="{10F03054-283D-4DB6-94ED-0AFCF6317CF1}"/>
                </a:ext>
              </a:extLst>
            </p:cNvPr>
            <p:cNvSpPr txBox="1"/>
            <p:nvPr/>
          </p:nvSpPr>
          <p:spPr>
            <a:xfrm rot="1857297">
              <a:off x="4387404" y="4538952"/>
              <a:ext cx="857845" cy="313878"/>
            </a:xfrm>
            <a:prstGeom prst="rect">
              <a:avLst/>
            </a:prstGeom>
            <a:noFill/>
          </p:spPr>
          <p:txBody>
            <a:bodyPr wrap="square" rtlCol="0">
              <a:spAutoFit/>
            </a:bodyPr>
            <a:lstStyle/>
            <a:p>
              <a:pPr algn="ctr"/>
              <a:r>
                <a:rPr lang="en-US" sz="1400" dirty="0"/>
                <a:t>Weight 1</a:t>
              </a:r>
            </a:p>
          </p:txBody>
        </p:sp>
        <p:sp>
          <p:nvSpPr>
            <p:cNvPr id="23" name="TextBox 22">
              <a:extLst>
                <a:ext uri="{FF2B5EF4-FFF2-40B4-BE49-F238E27FC236}">
                  <a16:creationId xmlns:a16="http://schemas.microsoft.com/office/drawing/2014/main" id="{63DAE9D6-AB05-4A0E-81A3-EE621BE48EAA}"/>
                </a:ext>
              </a:extLst>
            </p:cNvPr>
            <p:cNvSpPr txBox="1"/>
            <p:nvPr/>
          </p:nvSpPr>
          <p:spPr>
            <a:xfrm rot="19918737">
              <a:off x="4358488" y="5555086"/>
              <a:ext cx="857845" cy="313878"/>
            </a:xfrm>
            <a:prstGeom prst="rect">
              <a:avLst/>
            </a:prstGeom>
            <a:noFill/>
          </p:spPr>
          <p:txBody>
            <a:bodyPr wrap="square" rtlCol="0">
              <a:spAutoFit/>
            </a:bodyPr>
            <a:lstStyle/>
            <a:p>
              <a:pPr algn="ctr"/>
              <a:r>
                <a:rPr lang="en-US" sz="1400" dirty="0"/>
                <a:t>Weight 3</a:t>
              </a:r>
            </a:p>
          </p:txBody>
        </p:sp>
        <p:sp>
          <p:nvSpPr>
            <p:cNvPr id="24" name="TextBox 23">
              <a:extLst>
                <a:ext uri="{FF2B5EF4-FFF2-40B4-BE49-F238E27FC236}">
                  <a16:creationId xmlns:a16="http://schemas.microsoft.com/office/drawing/2014/main" id="{C2B696DD-7A8A-4209-9609-33D19D75144A}"/>
                </a:ext>
              </a:extLst>
            </p:cNvPr>
            <p:cNvSpPr txBox="1"/>
            <p:nvPr/>
          </p:nvSpPr>
          <p:spPr>
            <a:xfrm>
              <a:off x="4310921" y="5058099"/>
              <a:ext cx="857845" cy="313878"/>
            </a:xfrm>
            <a:prstGeom prst="rect">
              <a:avLst/>
            </a:prstGeom>
            <a:noFill/>
          </p:spPr>
          <p:txBody>
            <a:bodyPr wrap="square" rtlCol="0">
              <a:spAutoFit/>
            </a:bodyPr>
            <a:lstStyle/>
            <a:p>
              <a:pPr algn="ctr"/>
              <a:r>
                <a:rPr lang="en-US" sz="1400" dirty="0"/>
                <a:t>Weight 2</a:t>
              </a:r>
            </a:p>
          </p:txBody>
        </p:sp>
      </p:grpSp>
      <p:sp>
        <p:nvSpPr>
          <p:cNvPr id="25" name="TextBox 24">
            <a:extLst>
              <a:ext uri="{FF2B5EF4-FFF2-40B4-BE49-F238E27FC236}">
                <a16:creationId xmlns:a16="http://schemas.microsoft.com/office/drawing/2014/main" id="{6F4AC4A8-DA9E-469B-9D1C-B2FB8C2613C4}"/>
              </a:ext>
            </a:extLst>
          </p:cNvPr>
          <p:cNvSpPr txBox="1"/>
          <p:nvPr/>
        </p:nvSpPr>
        <p:spPr>
          <a:xfrm>
            <a:off x="585026" y="5542477"/>
            <a:ext cx="3055891" cy="830997"/>
          </a:xfrm>
          <a:prstGeom prst="rect">
            <a:avLst/>
          </a:prstGeom>
          <a:noFill/>
        </p:spPr>
        <p:txBody>
          <a:bodyPr wrap="square" rtlCol="0">
            <a:spAutoFit/>
          </a:bodyPr>
          <a:lstStyle/>
          <a:p>
            <a:r>
              <a:rPr lang="en-US" sz="1600" b="1" dirty="0"/>
              <a:t>Advanced Technique: </a:t>
            </a:r>
            <a:r>
              <a:rPr lang="en-US" sz="1600" dirty="0"/>
              <a:t>Use an optimization model to determine the best weights for averaging.</a:t>
            </a:r>
          </a:p>
        </p:txBody>
      </p:sp>
    </p:spTree>
    <p:extLst>
      <p:ext uri="{BB962C8B-B14F-4D97-AF65-F5344CB8AC3E}">
        <p14:creationId xmlns:p14="http://schemas.microsoft.com/office/powerpoint/2010/main" val="1098522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563505" cy="707886"/>
          </a:xfrm>
          <a:prstGeom prst="rect">
            <a:avLst/>
          </a:prstGeom>
          <a:noFill/>
        </p:spPr>
        <p:txBody>
          <a:bodyPr wrap="none" rtlCol="0">
            <a:spAutoFit/>
          </a:bodyPr>
          <a:lstStyle/>
          <a:p>
            <a:r>
              <a:rPr lang="en-US" sz="4000" b="1" dirty="0"/>
              <a:t>Voting</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321196" cy="400110"/>
          </a:xfrm>
          <a:prstGeom prst="rect">
            <a:avLst/>
          </a:prstGeom>
          <a:noFill/>
        </p:spPr>
        <p:txBody>
          <a:bodyPr wrap="none" rtlCol="0">
            <a:spAutoFit/>
          </a:bodyPr>
          <a:lstStyle/>
          <a:p>
            <a:r>
              <a:rPr lang="en-US" sz="2000" b="1" dirty="0"/>
              <a:t>Ensembles</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1477328"/>
          </a:xfrm>
          <a:prstGeom prst="rect">
            <a:avLst/>
          </a:prstGeom>
          <a:noFill/>
        </p:spPr>
        <p:txBody>
          <a:bodyPr wrap="square" rtlCol="0">
            <a:spAutoFit/>
          </a:bodyPr>
          <a:lstStyle/>
          <a:p>
            <a:r>
              <a:rPr lang="en-US" dirty="0"/>
              <a:t>With the voting method, Democracy helps to determine the optimum prediction.  The final output is decided by the most common prediction among the individual base-models.</a:t>
            </a:r>
          </a:p>
          <a:p>
            <a:endParaRPr lang="en-US" dirty="0"/>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FF9200AC-7068-4107-90A5-F8DEAFF12D71}"/>
              </a:ext>
            </a:extLst>
          </p:cNvPr>
          <p:cNvGrpSpPr/>
          <p:nvPr/>
        </p:nvGrpSpPr>
        <p:grpSpPr>
          <a:xfrm>
            <a:off x="4165528" y="4215912"/>
            <a:ext cx="4375621" cy="2201820"/>
            <a:chOff x="2006586" y="3775411"/>
            <a:chExt cx="5251017" cy="2642321"/>
          </a:xfrm>
        </p:grpSpPr>
        <p:sp>
          <p:nvSpPr>
            <p:cNvPr id="23" name="Oval 22">
              <a:extLst>
                <a:ext uri="{FF2B5EF4-FFF2-40B4-BE49-F238E27FC236}">
                  <a16:creationId xmlns:a16="http://schemas.microsoft.com/office/drawing/2014/main" id="{3AE07D84-AF2F-4ADD-A343-FD1E9E8940CA}"/>
                </a:ext>
              </a:extLst>
            </p:cNvPr>
            <p:cNvSpPr/>
            <p:nvPr/>
          </p:nvSpPr>
          <p:spPr>
            <a:xfrm>
              <a:off x="2006586" y="3775411"/>
              <a:ext cx="1600329"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1 Prediction = 1</a:t>
              </a:r>
            </a:p>
          </p:txBody>
        </p:sp>
        <p:sp>
          <p:nvSpPr>
            <p:cNvPr id="24" name="Oval 23">
              <a:extLst>
                <a:ext uri="{FF2B5EF4-FFF2-40B4-BE49-F238E27FC236}">
                  <a16:creationId xmlns:a16="http://schemas.microsoft.com/office/drawing/2014/main" id="{E441CE86-A812-4ED2-B3FD-34BEF3DAB9B2}"/>
                </a:ext>
              </a:extLst>
            </p:cNvPr>
            <p:cNvSpPr/>
            <p:nvPr/>
          </p:nvSpPr>
          <p:spPr>
            <a:xfrm>
              <a:off x="2006586" y="4762981"/>
              <a:ext cx="1600327"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2 Prediction = 1</a:t>
              </a:r>
            </a:p>
          </p:txBody>
        </p:sp>
        <p:sp>
          <p:nvSpPr>
            <p:cNvPr id="25" name="Oval 24">
              <a:extLst>
                <a:ext uri="{FF2B5EF4-FFF2-40B4-BE49-F238E27FC236}">
                  <a16:creationId xmlns:a16="http://schemas.microsoft.com/office/drawing/2014/main" id="{2FB79E97-7659-45EA-B609-9D75C4D88062}"/>
                </a:ext>
              </a:extLst>
            </p:cNvPr>
            <p:cNvSpPr/>
            <p:nvPr/>
          </p:nvSpPr>
          <p:spPr>
            <a:xfrm>
              <a:off x="2006586" y="5709852"/>
              <a:ext cx="1600328"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Model 3 Prediction = 0</a:t>
              </a:r>
            </a:p>
          </p:txBody>
        </p:sp>
        <p:sp>
          <p:nvSpPr>
            <p:cNvPr id="26" name="Oval 25">
              <a:extLst>
                <a:ext uri="{FF2B5EF4-FFF2-40B4-BE49-F238E27FC236}">
                  <a16:creationId xmlns:a16="http://schemas.microsoft.com/office/drawing/2014/main" id="{6249FA77-2A73-4C7E-BD1D-09E5748CA5A3}"/>
                </a:ext>
              </a:extLst>
            </p:cNvPr>
            <p:cNvSpPr/>
            <p:nvPr/>
          </p:nvSpPr>
          <p:spPr>
            <a:xfrm>
              <a:off x="5408167" y="4762980"/>
              <a:ext cx="1849436" cy="70787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Ensemble Prediction = 1</a:t>
              </a:r>
            </a:p>
          </p:txBody>
        </p:sp>
        <p:cxnSp>
          <p:nvCxnSpPr>
            <p:cNvPr id="27" name="Straight Arrow Connector 26">
              <a:extLst>
                <a:ext uri="{FF2B5EF4-FFF2-40B4-BE49-F238E27FC236}">
                  <a16:creationId xmlns:a16="http://schemas.microsoft.com/office/drawing/2014/main" id="{F438D9C4-D399-4C91-8C16-6436E3DBEED3}"/>
                </a:ext>
              </a:extLst>
            </p:cNvPr>
            <p:cNvCxnSpPr>
              <a:cxnSpLocks/>
              <a:stCxn id="23" idx="6"/>
              <a:endCxn id="26" idx="2"/>
            </p:cNvCxnSpPr>
            <p:nvPr/>
          </p:nvCxnSpPr>
          <p:spPr>
            <a:xfrm>
              <a:off x="3606914" y="4129351"/>
              <a:ext cx="1801252" cy="9875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BD92F75E-F08A-4F7E-A68F-329A22744FA7}"/>
                </a:ext>
              </a:extLst>
            </p:cNvPr>
            <p:cNvCxnSpPr>
              <a:cxnSpLocks/>
              <a:stCxn id="24" idx="6"/>
            </p:cNvCxnSpPr>
            <p:nvPr/>
          </p:nvCxnSpPr>
          <p:spPr>
            <a:xfrm flipV="1">
              <a:off x="3606913" y="5116919"/>
              <a:ext cx="1801254"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BDE4E868-EBB4-40C9-A641-A61472BCB0B0}"/>
                </a:ext>
              </a:extLst>
            </p:cNvPr>
            <p:cNvCxnSpPr>
              <a:cxnSpLocks/>
              <a:stCxn id="25" idx="6"/>
              <a:endCxn id="26" idx="2"/>
            </p:cNvCxnSpPr>
            <p:nvPr/>
          </p:nvCxnSpPr>
          <p:spPr>
            <a:xfrm flipV="1">
              <a:off x="3606914" y="5116920"/>
              <a:ext cx="1801252" cy="9468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30" name="TextBox 29">
            <a:extLst>
              <a:ext uri="{FF2B5EF4-FFF2-40B4-BE49-F238E27FC236}">
                <a16:creationId xmlns:a16="http://schemas.microsoft.com/office/drawing/2014/main" id="{C2601237-DB5A-453A-9CB6-2D6429BA6B58}"/>
              </a:ext>
            </a:extLst>
          </p:cNvPr>
          <p:cNvSpPr txBox="1"/>
          <p:nvPr/>
        </p:nvSpPr>
        <p:spPr>
          <a:xfrm>
            <a:off x="585026" y="5542477"/>
            <a:ext cx="3055891" cy="830997"/>
          </a:xfrm>
          <a:prstGeom prst="rect">
            <a:avLst/>
          </a:prstGeom>
          <a:noFill/>
        </p:spPr>
        <p:txBody>
          <a:bodyPr wrap="square" rtlCol="0">
            <a:spAutoFit/>
          </a:bodyPr>
          <a:lstStyle/>
          <a:p>
            <a:r>
              <a:rPr lang="en-US" sz="1600" b="1" dirty="0"/>
              <a:t>Note: </a:t>
            </a:r>
            <a:r>
              <a:rPr lang="en-US" sz="1600" dirty="0"/>
              <a:t>Most commonly used in classification where predictions are discrete values.</a:t>
            </a:r>
          </a:p>
        </p:txBody>
      </p:sp>
    </p:spTree>
    <p:extLst>
      <p:ext uri="{BB962C8B-B14F-4D97-AF65-F5344CB8AC3E}">
        <p14:creationId xmlns:p14="http://schemas.microsoft.com/office/powerpoint/2010/main" val="3327481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4919360" cy="707886"/>
          </a:xfrm>
          <a:prstGeom prst="rect">
            <a:avLst/>
          </a:prstGeom>
          <a:noFill/>
        </p:spPr>
        <p:txBody>
          <a:bodyPr wrap="none" rtlCol="0">
            <a:spAutoFit/>
          </a:bodyPr>
          <a:lstStyle/>
          <a:p>
            <a:r>
              <a:rPr lang="en-US" sz="4000" b="1" dirty="0"/>
              <a:t>CORE OF THE MODELS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3" name="TextBox 12">
            <a:extLst>
              <a:ext uri="{FF2B5EF4-FFF2-40B4-BE49-F238E27FC236}">
                <a16:creationId xmlns:a16="http://schemas.microsoft.com/office/drawing/2014/main" id="{40A812B5-7436-C64D-8FCB-47F33BBDAA96}"/>
              </a:ext>
            </a:extLst>
          </p:cNvPr>
          <p:cNvSpPr txBox="1"/>
          <p:nvPr/>
        </p:nvSpPr>
        <p:spPr>
          <a:xfrm>
            <a:off x="307975" y="2250056"/>
            <a:ext cx="6965979" cy="369332"/>
          </a:xfrm>
          <a:prstGeom prst="rect">
            <a:avLst/>
          </a:prstGeom>
          <a:noFill/>
        </p:spPr>
        <p:txBody>
          <a:bodyPr wrap="square" rtlCol="0">
            <a:spAutoFit/>
          </a:bodyPr>
          <a:lstStyle/>
          <a:p>
            <a:pPr algn="ctr"/>
            <a:r>
              <a:rPr lang="en-US" i="1" dirty="0"/>
              <a:t>What should I think about when learning a new Algorithm?</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6965979" cy="1200329"/>
          </a:xfrm>
          <a:prstGeom prst="rect">
            <a:avLst/>
          </a:prstGeom>
          <a:noFill/>
        </p:spPr>
        <p:txBody>
          <a:bodyPr wrap="square" rtlCol="0">
            <a:spAutoFit/>
          </a:bodyPr>
          <a:lstStyle/>
          <a:p>
            <a:r>
              <a:rPr lang="en-US" dirty="0"/>
              <a:t>1) Model Form</a:t>
            </a:r>
          </a:p>
          <a:p>
            <a:r>
              <a:rPr lang="en-US" dirty="0"/>
              <a:t>Pop quiz! Who can tell me what a model is?</a:t>
            </a:r>
          </a:p>
          <a:p>
            <a:endParaRPr lang="en-US" dirty="0"/>
          </a:p>
          <a:p>
            <a:endParaRPr lang="en-US" dirty="0"/>
          </a:p>
        </p:txBody>
      </p:sp>
    </p:spTree>
    <p:extLst>
      <p:ext uri="{BB962C8B-B14F-4D97-AF65-F5344CB8AC3E}">
        <p14:creationId xmlns:p14="http://schemas.microsoft.com/office/powerpoint/2010/main" val="126606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960601" cy="707886"/>
          </a:xfrm>
          <a:prstGeom prst="rect">
            <a:avLst/>
          </a:prstGeom>
          <a:noFill/>
        </p:spPr>
        <p:txBody>
          <a:bodyPr wrap="none" rtlCol="0">
            <a:spAutoFit/>
          </a:bodyPr>
          <a:lstStyle/>
          <a:p>
            <a:r>
              <a:rPr lang="en-US" sz="4000" b="1" dirty="0"/>
              <a:t>Stacking</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321196" cy="400110"/>
          </a:xfrm>
          <a:prstGeom prst="rect">
            <a:avLst/>
          </a:prstGeom>
          <a:noFill/>
        </p:spPr>
        <p:txBody>
          <a:bodyPr wrap="none" rtlCol="0">
            <a:spAutoFit/>
          </a:bodyPr>
          <a:lstStyle/>
          <a:p>
            <a:r>
              <a:rPr lang="en-US" sz="2000" b="1" dirty="0"/>
              <a:t>Ensembles</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1200329"/>
          </a:xfrm>
          <a:prstGeom prst="rect">
            <a:avLst/>
          </a:prstGeom>
          <a:noFill/>
        </p:spPr>
        <p:txBody>
          <a:bodyPr wrap="square" rtlCol="0">
            <a:spAutoFit/>
          </a:bodyPr>
          <a:lstStyle/>
          <a:p>
            <a:r>
              <a:rPr lang="en-US" dirty="0"/>
              <a:t>Base-models are trained on a complete training set.  Then the base-model predictions are used as input features to train the stacked-model, which outputs the ensemble prediction.</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F289AA4E-EBEB-436A-ADF8-FD7CF00F03E5}"/>
              </a:ext>
            </a:extLst>
          </p:cNvPr>
          <p:cNvGrpSpPr/>
          <p:nvPr/>
        </p:nvGrpSpPr>
        <p:grpSpPr>
          <a:xfrm>
            <a:off x="1994201" y="4171791"/>
            <a:ext cx="6546948" cy="2201820"/>
            <a:chOff x="836169" y="4148672"/>
            <a:chExt cx="6546948" cy="2201820"/>
          </a:xfrm>
        </p:grpSpPr>
        <p:grpSp>
          <p:nvGrpSpPr>
            <p:cNvPr id="12" name="Group 11">
              <a:extLst>
                <a:ext uri="{FF2B5EF4-FFF2-40B4-BE49-F238E27FC236}">
                  <a16:creationId xmlns:a16="http://schemas.microsoft.com/office/drawing/2014/main" id="{63B95F77-1DEA-4B8B-A494-0443689738EF}"/>
                </a:ext>
              </a:extLst>
            </p:cNvPr>
            <p:cNvGrpSpPr/>
            <p:nvPr/>
          </p:nvGrpSpPr>
          <p:grpSpPr>
            <a:xfrm>
              <a:off x="836169" y="4148672"/>
              <a:ext cx="4375621" cy="2201820"/>
              <a:chOff x="2006586" y="3775411"/>
              <a:chExt cx="5251017" cy="2642321"/>
            </a:xfrm>
          </p:grpSpPr>
          <p:sp>
            <p:nvSpPr>
              <p:cNvPr id="13" name="Oval 12">
                <a:extLst>
                  <a:ext uri="{FF2B5EF4-FFF2-40B4-BE49-F238E27FC236}">
                    <a16:creationId xmlns:a16="http://schemas.microsoft.com/office/drawing/2014/main" id="{27A6AEBF-FA64-4189-AE15-276416A4975A}"/>
                  </a:ext>
                </a:extLst>
              </p:cNvPr>
              <p:cNvSpPr/>
              <p:nvPr/>
            </p:nvSpPr>
            <p:spPr>
              <a:xfrm>
                <a:off x="2006586" y="3775411"/>
                <a:ext cx="1600329"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1 Predictions</a:t>
                </a:r>
              </a:p>
            </p:txBody>
          </p:sp>
          <p:sp>
            <p:nvSpPr>
              <p:cNvPr id="15" name="Oval 14">
                <a:extLst>
                  <a:ext uri="{FF2B5EF4-FFF2-40B4-BE49-F238E27FC236}">
                    <a16:creationId xmlns:a16="http://schemas.microsoft.com/office/drawing/2014/main" id="{E648A8B9-CEEC-4B13-91D6-DF552EDD3175}"/>
                  </a:ext>
                </a:extLst>
              </p:cNvPr>
              <p:cNvSpPr/>
              <p:nvPr/>
            </p:nvSpPr>
            <p:spPr>
              <a:xfrm>
                <a:off x="2006586" y="4762981"/>
                <a:ext cx="1600327"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2 Predictions</a:t>
                </a:r>
              </a:p>
            </p:txBody>
          </p:sp>
          <p:sp>
            <p:nvSpPr>
              <p:cNvPr id="16" name="Oval 15">
                <a:extLst>
                  <a:ext uri="{FF2B5EF4-FFF2-40B4-BE49-F238E27FC236}">
                    <a16:creationId xmlns:a16="http://schemas.microsoft.com/office/drawing/2014/main" id="{1D6E2F44-7213-4329-9FA9-41AE2CA43C6D}"/>
                  </a:ext>
                </a:extLst>
              </p:cNvPr>
              <p:cNvSpPr/>
              <p:nvPr/>
            </p:nvSpPr>
            <p:spPr>
              <a:xfrm>
                <a:off x="2006586" y="5709852"/>
                <a:ext cx="1600328"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Model 3 Predictions</a:t>
                </a:r>
              </a:p>
            </p:txBody>
          </p:sp>
          <p:sp>
            <p:nvSpPr>
              <p:cNvPr id="17" name="Oval 16">
                <a:extLst>
                  <a:ext uri="{FF2B5EF4-FFF2-40B4-BE49-F238E27FC236}">
                    <a16:creationId xmlns:a16="http://schemas.microsoft.com/office/drawing/2014/main" id="{06804F8C-51D8-4CE7-A8BC-2DDA7CC46D0E}"/>
                  </a:ext>
                </a:extLst>
              </p:cNvPr>
              <p:cNvSpPr/>
              <p:nvPr/>
            </p:nvSpPr>
            <p:spPr>
              <a:xfrm>
                <a:off x="5408167" y="4762980"/>
                <a:ext cx="1849436" cy="70787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Stacked Model</a:t>
                </a:r>
              </a:p>
            </p:txBody>
          </p:sp>
          <p:cxnSp>
            <p:nvCxnSpPr>
              <p:cNvPr id="20" name="Straight Arrow Connector 19">
                <a:extLst>
                  <a:ext uri="{FF2B5EF4-FFF2-40B4-BE49-F238E27FC236}">
                    <a16:creationId xmlns:a16="http://schemas.microsoft.com/office/drawing/2014/main" id="{691DC7CD-2D33-4D66-B101-75D0F848BCD1}"/>
                  </a:ext>
                </a:extLst>
              </p:cNvPr>
              <p:cNvCxnSpPr>
                <a:cxnSpLocks/>
                <a:stCxn id="13" idx="6"/>
                <a:endCxn id="17" idx="2"/>
              </p:cNvCxnSpPr>
              <p:nvPr/>
            </p:nvCxnSpPr>
            <p:spPr>
              <a:xfrm>
                <a:off x="3606914" y="4129351"/>
                <a:ext cx="1801252" cy="9875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AD1DD68-7D8D-4936-900A-F95BFD543728}"/>
                  </a:ext>
                </a:extLst>
              </p:cNvPr>
              <p:cNvCxnSpPr>
                <a:cxnSpLocks/>
                <a:stCxn id="15" idx="6"/>
              </p:cNvCxnSpPr>
              <p:nvPr/>
            </p:nvCxnSpPr>
            <p:spPr>
              <a:xfrm flipV="1">
                <a:off x="3606913" y="5116919"/>
                <a:ext cx="1801254"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F9CD20F2-1839-4DCF-AE72-B13C01CA84AB}"/>
                  </a:ext>
                </a:extLst>
              </p:cNvPr>
              <p:cNvCxnSpPr>
                <a:cxnSpLocks/>
                <a:stCxn id="16" idx="6"/>
                <a:endCxn id="17" idx="2"/>
              </p:cNvCxnSpPr>
              <p:nvPr/>
            </p:nvCxnSpPr>
            <p:spPr>
              <a:xfrm flipV="1">
                <a:off x="3606914" y="5116920"/>
                <a:ext cx="1801252" cy="9468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3" name="Oval 22">
              <a:extLst>
                <a:ext uri="{FF2B5EF4-FFF2-40B4-BE49-F238E27FC236}">
                  <a16:creationId xmlns:a16="http://schemas.microsoft.com/office/drawing/2014/main" id="{C44ADA54-69B7-4388-9CB4-79BE4B69FEEC}"/>
                </a:ext>
              </a:extLst>
            </p:cNvPr>
            <p:cNvSpPr/>
            <p:nvPr/>
          </p:nvSpPr>
          <p:spPr>
            <a:xfrm>
              <a:off x="5842000" y="4971604"/>
              <a:ext cx="1541117" cy="58986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Ensemble Prediction</a:t>
              </a:r>
            </a:p>
          </p:txBody>
        </p:sp>
        <p:cxnSp>
          <p:nvCxnSpPr>
            <p:cNvPr id="24" name="Straight Arrow Connector 23">
              <a:extLst>
                <a:ext uri="{FF2B5EF4-FFF2-40B4-BE49-F238E27FC236}">
                  <a16:creationId xmlns:a16="http://schemas.microsoft.com/office/drawing/2014/main" id="{EA40DBE4-28A9-4558-AD13-508A9FE3FCC7}"/>
                </a:ext>
              </a:extLst>
            </p:cNvPr>
            <p:cNvCxnSpPr>
              <a:cxnSpLocks/>
            </p:cNvCxnSpPr>
            <p:nvPr/>
          </p:nvCxnSpPr>
          <p:spPr>
            <a:xfrm flipV="1">
              <a:off x="5211790" y="5266537"/>
              <a:ext cx="630210"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805762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2053767" cy="707886"/>
          </a:xfrm>
          <a:prstGeom prst="rect">
            <a:avLst/>
          </a:prstGeom>
          <a:noFill/>
        </p:spPr>
        <p:txBody>
          <a:bodyPr wrap="none" rtlCol="0">
            <a:spAutoFit/>
          </a:bodyPr>
          <a:lstStyle/>
          <a:p>
            <a:r>
              <a:rPr lang="en-US" sz="4000" b="1" dirty="0"/>
              <a:t>Blending</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321196" cy="400110"/>
          </a:xfrm>
          <a:prstGeom prst="rect">
            <a:avLst/>
          </a:prstGeom>
          <a:noFill/>
        </p:spPr>
        <p:txBody>
          <a:bodyPr wrap="none" rtlCol="0">
            <a:spAutoFit/>
          </a:bodyPr>
          <a:lstStyle/>
          <a:p>
            <a:r>
              <a:rPr lang="en-US" sz="2000" b="1" dirty="0"/>
              <a:t>Ensembles</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923330"/>
          </a:xfrm>
          <a:prstGeom prst="rect">
            <a:avLst/>
          </a:prstGeom>
          <a:noFill/>
        </p:spPr>
        <p:txBody>
          <a:bodyPr wrap="square" rtlCol="0">
            <a:spAutoFit/>
          </a:bodyPr>
          <a:lstStyle/>
          <a:p>
            <a:r>
              <a:rPr lang="en-US" dirty="0"/>
              <a:t>Blending follows the same approach as stacking but only uses predictions from the base-models using a holdout (validation) set as inputs to the ensemble model.</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07B1C11E-EAC8-4C2F-8BFB-0CC4044F0531}"/>
              </a:ext>
            </a:extLst>
          </p:cNvPr>
          <p:cNvGrpSpPr/>
          <p:nvPr/>
        </p:nvGrpSpPr>
        <p:grpSpPr>
          <a:xfrm>
            <a:off x="1994201" y="4171791"/>
            <a:ext cx="6546948" cy="2201820"/>
            <a:chOff x="836169" y="4148672"/>
            <a:chExt cx="6546948" cy="2201820"/>
          </a:xfrm>
        </p:grpSpPr>
        <p:grpSp>
          <p:nvGrpSpPr>
            <p:cNvPr id="13" name="Group 12">
              <a:extLst>
                <a:ext uri="{FF2B5EF4-FFF2-40B4-BE49-F238E27FC236}">
                  <a16:creationId xmlns:a16="http://schemas.microsoft.com/office/drawing/2014/main" id="{21C92D0B-E311-4C8F-B25A-78C3FA1437B8}"/>
                </a:ext>
              </a:extLst>
            </p:cNvPr>
            <p:cNvGrpSpPr/>
            <p:nvPr/>
          </p:nvGrpSpPr>
          <p:grpSpPr>
            <a:xfrm>
              <a:off x="836169" y="4148672"/>
              <a:ext cx="4375621" cy="2201820"/>
              <a:chOff x="2006586" y="3775411"/>
              <a:chExt cx="5251017" cy="2642321"/>
            </a:xfrm>
          </p:grpSpPr>
          <p:sp>
            <p:nvSpPr>
              <p:cNvPr id="17" name="Oval 16">
                <a:extLst>
                  <a:ext uri="{FF2B5EF4-FFF2-40B4-BE49-F238E27FC236}">
                    <a16:creationId xmlns:a16="http://schemas.microsoft.com/office/drawing/2014/main" id="{C7441D29-F82B-45DA-A524-1A83CD27DCA7}"/>
                  </a:ext>
                </a:extLst>
              </p:cNvPr>
              <p:cNvSpPr/>
              <p:nvPr/>
            </p:nvSpPr>
            <p:spPr>
              <a:xfrm>
                <a:off x="2006586" y="3775411"/>
                <a:ext cx="1600329"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1 Holdout Predictions </a:t>
                </a:r>
              </a:p>
            </p:txBody>
          </p:sp>
          <p:sp>
            <p:nvSpPr>
              <p:cNvPr id="20" name="Oval 19">
                <a:extLst>
                  <a:ext uri="{FF2B5EF4-FFF2-40B4-BE49-F238E27FC236}">
                    <a16:creationId xmlns:a16="http://schemas.microsoft.com/office/drawing/2014/main" id="{49A970FE-DA9B-451B-AD95-E46AD35DCA23}"/>
                  </a:ext>
                </a:extLst>
              </p:cNvPr>
              <p:cNvSpPr/>
              <p:nvPr/>
            </p:nvSpPr>
            <p:spPr>
              <a:xfrm>
                <a:off x="2006586" y="4762981"/>
                <a:ext cx="1600327"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2 Holdout Predictions</a:t>
                </a:r>
              </a:p>
            </p:txBody>
          </p:sp>
          <p:sp>
            <p:nvSpPr>
              <p:cNvPr id="21" name="Oval 20">
                <a:extLst>
                  <a:ext uri="{FF2B5EF4-FFF2-40B4-BE49-F238E27FC236}">
                    <a16:creationId xmlns:a16="http://schemas.microsoft.com/office/drawing/2014/main" id="{31928C69-92E5-42FF-A9AD-361B201C40A8}"/>
                  </a:ext>
                </a:extLst>
              </p:cNvPr>
              <p:cNvSpPr/>
              <p:nvPr/>
            </p:nvSpPr>
            <p:spPr>
              <a:xfrm>
                <a:off x="2006586" y="5709852"/>
                <a:ext cx="1600328"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Model 3 Holdout Predictions</a:t>
                </a:r>
              </a:p>
            </p:txBody>
          </p:sp>
          <p:sp>
            <p:nvSpPr>
              <p:cNvPr id="22" name="Oval 21">
                <a:extLst>
                  <a:ext uri="{FF2B5EF4-FFF2-40B4-BE49-F238E27FC236}">
                    <a16:creationId xmlns:a16="http://schemas.microsoft.com/office/drawing/2014/main" id="{FB2D768A-6646-41BD-9B05-CBE557467856}"/>
                  </a:ext>
                </a:extLst>
              </p:cNvPr>
              <p:cNvSpPr/>
              <p:nvPr/>
            </p:nvSpPr>
            <p:spPr>
              <a:xfrm>
                <a:off x="5408167" y="4762980"/>
                <a:ext cx="1849436" cy="70787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Blended Model</a:t>
                </a:r>
              </a:p>
            </p:txBody>
          </p:sp>
          <p:cxnSp>
            <p:nvCxnSpPr>
              <p:cNvPr id="23" name="Straight Arrow Connector 22">
                <a:extLst>
                  <a:ext uri="{FF2B5EF4-FFF2-40B4-BE49-F238E27FC236}">
                    <a16:creationId xmlns:a16="http://schemas.microsoft.com/office/drawing/2014/main" id="{CB7B851D-0200-4ED1-865C-0BA211A72398}"/>
                  </a:ext>
                </a:extLst>
              </p:cNvPr>
              <p:cNvCxnSpPr>
                <a:cxnSpLocks/>
                <a:stCxn id="17" idx="6"/>
                <a:endCxn id="22" idx="2"/>
              </p:cNvCxnSpPr>
              <p:nvPr/>
            </p:nvCxnSpPr>
            <p:spPr>
              <a:xfrm>
                <a:off x="3606914" y="4129351"/>
                <a:ext cx="1801252" cy="9875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1AD7BD1D-644B-4211-823E-C7CC60298361}"/>
                  </a:ext>
                </a:extLst>
              </p:cNvPr>
              <p:cNvCxnSpPr>
                <a:cxnSpLocks/>
                <a:stCxn id="20" idx="6"/>
              </p:cNvCxnSpPr>
              <p:nvPr/>
            </p:nvCxnSpPr>
            <p:spPr>
              <a:xfrm flipV="1">
                <a:off x="3606913" y="5116919"/>
                <a:ext cx="1801254" cy="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D5BADA3D-BFB7-462C-8389-BB7FB1A58E02}"/>
                  </a:ext>
                </a:extLst>
              </p:cNvPr>
              <p:cNvCxnSpPr>
                <a:cxnSpLocks/>
                <a:stCxn id="21" idx="6"/>
                <a:endCxn id="22" idx="2"/>
              </p:cNvCxnSpPr>
              <p:nvPr/>
            </p:nvCxnSpPr>
            <p:spPr>
              <a:xfrm flipV="1">
                <a:off x="3606914" y="5116920"/>
                <a:ext cx="1801252" cy="9468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5" name="Oval 14">
              <a:extLst>
                <a:ext uri="{FF2B5EF4-FFF2-40B4-BE49-F238E27FC236}">
                  <a16:creationId xmlns:a16="http://schemas.microsoft.com/office/drawing/2014/main" id="{179134BA-6C3C-4D93-B75D-B47B1DBC4557}"/>
                </a:ext>
              </a:extLst>
            </p:cNvPr>
            <p:cNvSpPr/>
            <p:nvPr/>
          </p:nvSpPr>
          <p:spPr>
            <a:xfrm>
              <a:off x="5842000" y="4971604"/>
              <a:ext cx="1541117" cy="58986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Ensemble Prediction</a:t>
              </a:r>
            </a:p>
          </p:txBody>
        </p:sp>
        <p:cxnSp>
          <p:nvCxnSpPr>
            <p:cNvPr id="16" name="Straight Arrow Connector 15">
              <a:extLst>
                <a:ext uri="{FF2B5EF4-FFF2-40B4-BE49-F238E27FC236}">
                  <a16:creationId xmlns:a16="http://schemas.microsoft.com/office/drawing/2014/main" id="{794BD2C9-8AFC-40D4-979C-D98F0C7FFBFC}"/>
                </a:ext>
              </a:extLst>
            </p:cNvPr>
            <p:cNvCxnSpPr>
              <a:cxnSpLocks/>
            </p:cNvCxnSpPr>
            <p:nvPr/>
          </p:nvCxnSpPr>
          <p:spPr>
            <a:xfrm flipV="1">
              <a:off x="5211790" y="5266537"/>
              <a:ext cx="630210" cy="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48625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1862433" cy="707886"/>
          </a:xfrm>
          <a:prstGeom prst="rect">
            <a:avLst/>
          </a:prstGeom>
          <a:noFill/>
        </p:spPr>
        <p:txBody>
          <a:bodyPr wrap="none" rtlCol="0">
            <a:spAutoFit/>
          </a:bodyPr>
          <a:lstStyle/>
          <a:p>
            <a:r>
              <a:rPr lang="en-US" sz="4000" b="1" dirty="0"/>
              <a:t>Bagging</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321196" cy="400110"/>
          </a:xfrm>
          <a:prstGeom prst="rect">
            <a:avLst/>
          </a:prstGeom>
          <a:noFill/>
        </p:spPr>
        <p:txBody>
          <a:bodyPr wrap="none" rtlCol="0">
            <a:spAutoFit/>
          </a:bodyPr>
          <a:lstStyle/>
          <a:p>
            <a:r>
              <a:rPr lang="en-US" sz="2000" b="1" dirty="0"/>
              <a:t>Ensembles</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1200329"/>
          </a:xfrm>
          <a:prstGeom prst="rect">
            <a:avLst/>
          </a:prstGeom>
          <a:noFill/>
        </p:spPr>
        <p:txBody>
          <a:bodyPr wrap="square" rtlCol="0">
            <a:spAutoFit/>
          </a:bodyPr>
          <a:lstStyle/>
          <a:p>
            <a:r>
              <a:rPr lang="en-US" b="1" dirty="0"/>
              <a:t>B</a:t>
            </a:r>
            <a:r>
              <a:rPr lang="en-US" dirty="0"/>
              <a:t>ootstrap </a:t>
            </a:r>
            <a:r>
              <a:rPr lang="en-US" b="1" dirty="0"/>
              <a:t>Agg</a:t>
            </a:r>
            <a:r>
              <a:rPr lang="en-US" dirty="0"/>
              <a:t>regation generates multiple data subsets by sampling from the training data with replacement. This allows each model to be built on a different &amp; random subset of the data and is how a Random Forest works!</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5" name="Group 14">
            <a:extLst>
              <a:ext uri="{FF2B5EF4-FFF2-40B4-BE49-F238E27FC236}">
                <a16:creationId xmlns:a16="http://schemas.microsoft.com/office/drawing/2014/main" id="{4D917460-E9D0-430C-815A-ED24373FDF50}"/>
              </a:ext>
            </a:extLst>
          </p:cNvPr>
          <p:cNvGrpSpPr/>
          <p:nvPr/>
        </p:nvGrpSpPr>
        <p:grpSpPr>
          <a:xfrm>
            <a:off x="5097278" y="4310666"/>
            <a:ext cx="3443871" cy="2201820"/>
            <a:chOff x="2006586" y="3775411"/>
            <a:chExt cx="4132859" cy="2642321"/>
          </a:xfrm>
        </p:grpSpPr>
        <p:sp>
          <p:nvSpPr>
            <p:cNvPr id="20" name="Oval 19">
              <a:extLst>
                <a:ext uri="{FF2B5EF4-FFF2-40B4-BE49-F238E27FC236}">
                  <a16:creationId xmlns:a16="http://schemas.microsoft.com/office/drawing/2014/main" id="{03636730-1CFC-489E-ACCE-843F1F163737}"/>
                </a:ext>
              </a:extLst>
            </p:cNvPr>
            <p:cNvSpPr/>
            <p:nvPr/>
          </p:nvSpPr>
          <p:spPr>
            <a:xfrm>
              <a:off x="2006586" y="3775411"/>
              <a:ext cx="1600329"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1</a:t>
              </a:r>
            </a:p>
          </p:txBody>
        </p:sp>
        <p:sp>
          <p:nvSpPr>
            <p:cNvPr id="21" name="Oval 20">
              <a:extLst>
                <a:ext uri="{FF2B5EF4-FFF2-40B4-BE49-F238E27FC236}">
                  <a16:creationId xmlns:a16="http://schemas.microsoft.com/office/drawing/2014/main" id="{B13109CC-4F03-4BC9-91B0-36B11B3EF30D}"/>
                </a:ext>
              </a:extLst>
            </p:cNvPr>
            <p:cNvSpPr/>
            <p:nvPr/>
          </p:nvSpPr>
          <p:spPr>
            <a:xfrm>
              <a:off x="2006586" y="4762981"/>
              <a:ext cx="1600327"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Model 2</a:t>
              </a:r>
            </a:p>
          </p:txBody>
        </p:sp>
        <p:sp>
          <p:nvSpPr>
            <p:cNvPr id="22" name="Oval 21">
              <a:extLst>
                <a:ext uri="{FF2B5EF4-FFF2-40B4-BE49-F238E27FC236}">
                  <a16:creationId xmlns:a16="http://schemas.microsoft.com/office/drawing/2014/main" id="{F99CC44C-1533-4E59-9EA4-93AD238D0261}"/>
                </a:ext>
              </a:extLst>
            </p:cNvPr>
            <p:cNvSpPr/>
            <p:nvPr/>
          </p:nvSpPr>
          <p:spPr>
            <a:xfrm>
              <a:off x="2006586" y="5709852"/>
              <a:ext cx="1600328"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Model 3</a:t>
              </a:r>
            </a:p>
          </p:txBody>
        </p:sp>
        <p:sp>
          <p:nvSpPr>
            <p:cNvPr id="23" name="Oval 22">
              <a:extLst>
                <a:ext uri="{FF2B5EF4-FFF2-40B4-BE49-F238E27FC236}">
                  <a16:creationId xmlns:a16="http://schemas.microsoft.com/office/drawing/2014/main" id="{B3F1A5BA-B4A4-422F-949C-19D876A0FBC4}"/>
                </a:ext>
              </a:extLst>
            </p:cNvPr>
            <p:cNvSpPr/>
            <p:nvPr/>
          </p:nvSpPr>
          <p:spPr>
            <a:xfrm>
              <a:off x="4290009" y="4766691"/>
              <a:ext cx="1849436" cy="707880"/>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Combined Prediction</a:t>
              </a:r>
            </a:p>
          </p:txBody>
        </p:sp>
        <p:cxnSp>
          <p:nvCxnSpPr>
            <p:cNvPr id="24" name="Straight Arrow Connector 23">
              <a:extLst>
                <a:ext uri="{FF2B5EF4-FFF2-40B4-BE49-F238E27FC236}">
                  <a16:creationId xmlns:a16="http://schemas.microsoft.com/office/drawing/2014/main" id="{80BD16A2-EC56-4316-B01D-07CAD87377E7}"/>
                </a:ext>
              </a:extLst>
            </p:cNvPr>
            <p:cNvCxnSpPr>
              <a:cxnSpLocks/>
              <a:stCxn id="20" idx="6"/>
              <a:endCxn id="23" idx="2"/>
            </p:cNvCxnSpPr>
            <p:nvPr/>
          </p:nvCxnSpPr>
          <p:spPr>
            <a:xfrm>
              <a:off x="3606916" y="4129351"/>
              <a:ext cx="683093" cy="9912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954C1F06-A5AF-4EFA-812F-8E967C8471F4}"/>
                </a:ext>
              </a:extLst>
            </p:cNvPr>
            <p:cNvCxnSpPr>
              <a:cxnSpLocks/>
              <a:stCxn id="21" idx="6"/>
              <a:endCxn id="23" idx="2"/>
            </p:cNvCxnSpPr>
            <p:nvPr/>
          </p:nvCxnSpPr>
          <p:spPr>
            <a:xfrm>
              <a:off x="3606913" y="5116921"/>
              <a:ext cx="683096" cy="37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5A334ED8-BF3F-439D-BE54-EE5F82172CE6}"/>
                </a:ext>
              </a:extLst>
            </p:cNvPr>
            <p:cNvCxnSpPr>
              <a:cxnSpLocks/>
              <a:stCxn id="22" idx="6"/>
              <a:endCxn id="23" idx="2"/>
            </p:cNvCxnSpPr>
            <p:nvPr/>
          </p:nvCxnSpPr>
          <p:spPr>
            <a:xfrm flipV="1">
              <a:off x="3606914" y="5120632"/>
              <a:ext cx="683095" cy="9431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7" name="Oval 26">
            <a:extLst>
              <a:ext uri="{FF2B5EF4-FFF2-40B4-BE49-F238E27FC236}">
                <a16:creationId xmlns:a16="http://schemas.microsoft.com/office/drawing/2014/main" id="{458D36B4-71E4-4A83-A1E5-0181E546FA92}"/>
              </a:ext>
            </a:extLst>
          </p:cNvPr>
          <p:cNvSpPr/>
          <p:nvPr/>
        </p:nvSpPr>
        <p:spPr>
          <a:xfrm>
            <a:off x="3194524" y="4310666"/>
            <a:ext cx="1333538" cy="58986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Dataset 1</a:t>
            </a:r>
          </a:p>
        </p:txBody>
      </p:sp>
      <p:sp>
        <p:nvSpPr>
          <p:cNvPr id="28" name="Oval 27">
            <a:extLst>
              <a:ext uri="{FF2B5EF4-FFF2-40B4-BE49-F238E27FC236}">
                <a16:creationId xmlns:a16="http://schemas.microsoft.com/office/drawing/2014/main" id="{10C56168-D1AC-46FA-8836-9C18197DDD15}"/>
              </a:ext>
            </a:extLst>
          </p:cNvPr>
          <p:cNvSpPr/>
          <p:nvPr/>
        </p:nvSpPr>
        <p:spPr>
          <a:xfrm>
            <a:off x="3194524" y="5133598"/>
            <a:ext cx="1333537" cy="58986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Dataset 2</a:t>
            </a:r>
          </a:p>
        </p:txBody>
      </p:sp>
      <p:sp>
        <p:nvSpPr>
          <p:cNvPr id="29" name="Oval 28">
            <a:extLst>
              <a:ext uri="{FF2B5EF4-FFF2-40B4-BE49-F238E27FC236}">
                <a16:creationId xmlns:a16="http://schemas.microsoft.com/office/drawing/2014/main" id="{3D74CB70-3021-44DE-B80A-8A281315C245}"/>
              </a:ext>
            </a:extLst>
          </p:cNvPr>
          <p:cNvSpPr/>
          <p:nvPr/>
        </p:nvSpPr>
        <p:spPr>
          <a:xfrm>
            <a:off x="3194524" y="5922617"/>
            <a:ext cx="1333538" cy="58986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Dataset 3</a:t>
            </a:r>
          </a:p>
        </p:txBody>
      </p:sp>
      <p:sp>
        <p:nvSpPr>
          <p:cNvPr id="30" name="Oval 29">
            <a:extLst>
              <a:ext uri="{FF2B5EF4-FFF2-40B4-BE49-F238E27FC236}">
                <a16:creationId xmlns:a16="http://schemas.microsoft.com/office/drawing/2014/main" id="{D70460CA-8E17-4C11-A890-373B1E68A5AC}"/>
              </a:ext>
            </a:extLst>
          </p:cNvPr>
          <p:cNvSpPr/>
          <p:nvPr/>
        </p:nvSpPr>
        <p:spPr>
          <a:xfrm>
            <a:off x="1291770" y="5133600"/>
            <a:ext cx="1333537" cy="589869"/>
          </a:xfrm>
          <a:prstGeom prst="ellipse">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Full </a:t>
            </a:r>
            <a:r>
              <a:rPr lang="en-US" sz="1000" dirty="0" err="1"/>
              <a:t>Dataseet</a:t>
            </a:r>
            <a:endParaRPr lang="en-US" sz="1000" dirty="0"/>
          </a:p>
        </p:txBody>
      </p:sp>
      <p:cxnSp>
        <p:nvCxnSpPr>
          <p:cNvPr id="34" name="Straight Arrow Connector 33">
            <a:extLst>
              <a:ext uri="{FF2B5EF4-FFF2-40B4-BE49-F238E27FC236}">
                <a16:creationId xmlns:a16="http://schemas.microsoft.com/office/drawing/2014/main" id="{D0642150-BF0E-4520-8BB2-CA4C385793FA}"/>
              </a:ext>
            </a:extLst>
          </p:cNvPr>
          <p:cNvCxnSpPr>
            <a:cxnSpLocks/>
          </p:cNvCxnSpPr>
          <p:nvPr/>
        </p:nvCxnSpPr>
        <p:spPr>
          <a:xfrm>
            <a:off x="4528062" y="5431625"/>
            <a:ext cx="569217" cy="3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291F67DF-34EE-4427-B3DD-6BFF3BEB7FFC}"/>
              </a:ext>
            </a:extLst>
          </p:cNvPr>
          <p:cNvCxnSpPr>
            <a:cxnSpLocks/>
          </p:cNvCxnSpPr>
          <p:nvPr/>
        </p:nvCxnSpPr>
        <p:spPr>
          <a:xfrm>
            <a:off x="4528060" y="4598533"/>
            <a:ext cx="569217" cy="3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AA23F08E-7398-4DF1-886F-531891B71612}"/>
              </a:ext>
            </a:extLst>
          </p:cNvPr>
          <p:cNvCxnSpPr>
            <a:cxnSpLocks/>
          </p:cNvCxnSpPr>
          <p:nvPr/>
        </p:nvCxnSpPr>
        <p:spPr>
          <a:xfrm>
            <a:off x="4528062" y="6210485"/>
            <a:ext cx="569217" cy="3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155321FF-4A92-4266-9FFC-F1937FB840F7}"/>
              </a:ext>
            </a:extLst>
          </p:cNvPr>
          <p:cNvCxnSpPr>
            <a:cxnSpLocks/>
          </p:cNvCxnSpPr>
          <p:nvPr/>
        </p:nvCxnSpPr>
        <p:spPr>
          <a:xfrm>
            <a:off x="2625305" y="5434717"/>
            <a:ext cx="569217" cy="3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5B58CF0-C7D5-4E40-8503-0DDEE5306428}"/>
              </a:ext>
            </a:extLst>
          </p:cNvPr>
          <p:cNvCxnSpPr>
            <a:cxnSpLocks/>
            <a:stCxn id="30" idx="6"/>
          </p:cNvCxnSpPr>
          <p:nvPr/>
        </p:nvCxnSpPr>
        <p:spPr>
          <a:xfrm flipV="1">
            <a:off x="2625307" y="4608693"/>
            <a:ext cx="569214" cy="8198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E4C13CDA-AC6B-4512-B1D6-9E01052A1357}"/>
              </a:ext>
            </a:extLst>
          </p:cNvPr>
          <p:cNvCxnSpPr>
            <a:cxnSpLocks/>
            <a:stCxn id="30" idx="6"/>
          </p:cNvCxnSpPr>
          <p:nvPr/>
        </p:nvCxnSpPr>
        <p:spPr>
          <a:xfrm>
            <a:off x="2625307" y="5428535"/>
            <a:ext cx="569217" cy="7921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69354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2046394" cy="707886"/>
          </a:xfrm>
          <a:prstGeom prst="rect">
            <a:avLst/>
          </a:prstGeom>
          <a:noFill/>
        </p:spPr>
        <p:txBody>
          <a:bodyPr wrap="none" rtlCol="0">
            <a:spAutoFit/>
          </a:bodyPr>
          <a:lstStyle/>
          <a:p>
            <a:r>
              <a:rPr lang="en-US" sz="4000" b="1" dirty="0"/>
              <a:t>Boosting</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321196" cy="400110"/>
          </a:xfrm>
          <a:prstGeom prst="rect">
            <a:avLst/>
          </a:prstGeom>
          <a:noFill/>
        </p:spPr>
        <p:txBody>
          <a:bodyPr wrap="none" rtlCol="0">
            <a:spAutoFit/>
          </a:bodyPr>
          <a:lstStyle/>
          <a:p>
            <a:r>
              <a:rPr lang="en-US" sz="2000" b="1" dirty="0"/>
              <a:t>Ensembles</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1200329"/>
          </a:xfrm>
          <a:prstGeom prst="rect">
            <a:avLst/>
          </a:prstGeom>
          <a:noFill/>
        </p:spPr>
        <p:txBody>
          <a:bodyPr wrap="square" rtlCol="0">
            <a:spAutoFit/>
          </a:bodyPr>
          <a:lstStyle/>
          <a:p>
            <a:r>
              <a:rPr lang="en-US" dirty="0"/>
              <a:t>Boosting is a process where a series of models are trained, with each model after the first built on the residuals from the model before it.  In this way each model is built correcting the error from the previous model.</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35AB3789-DF5C-4463-BAE5-23D5BF729388}"/>
              </a:ext>
            </a:extLst>
          </p:cNvPr>
          <p:cNvSpPr txBox="1"/>
          <p:nvPr/>
        </p:nvSpPr>
        <p:spPr>
          <a:xfrm>
            <a:off x="585026" y="5542477"/>
            <a:ext cx="3055891" cy="1077218"/>
          </a:xfrm>
          <a:prstGeom prst="rect">
            <a:avLst/>
          </a:prstGeom>
          <a:noFill/>
        </p:spPr>
        <p:txBody>
          <a:bodyPr wrap="square" rtlCol="0">
            <a:spAutoFit/>
          </a:bodyPr>
          <a:lstStyle/>
          <a:p>
            <a:r>
              <a:rPr lang="en-US" sz="1600" b="1" dirty="0"/>
              <a:t>Note: </a:t>
            </a:r>
            <a:r>
              <a:rPr lang="en-US" sz="1600" dirty="0"/>
              <a:t>Because boosting models are trained on the residuals of the model before it, it can be prone to overfitting if you are not careful.</a:t>
            </a:r>
          </a:p>
        </p:txBody>
      </p:sp>
      <p:pic>
        <p:nvPicPr>
          <p:cNvPr id="2" name="Picture 1">
            <a:extLst>
              <a:ext uri="{FF2B5EF4-FFF2-40B4-BE49-F238E27FC236}">
                <a16:creationId xmlns:a16="http://schemas.microsoft.com/office/drawing/2014/main" id="{289AF722-AA61-4CBE-A7A9-79DE825F08A1}"/>
              </a:ext>
            </a:extLst>
          </p:cNvPr>
          <p:cNvPicPr>
            <a:picLocks noChangeAspect="1"/>
          </p:cNvPicPr>
          <p:nvPr/>
        </p:nvPicPr>
        <p:blipFill>
          <a:blip r:embed="rId2"/>
          <a:stretch>
            <a:fillRect/>
          </a:stretch>
        </p:blipFill>
        <p:spPr>
          <a:xfrm>
            <a:off x="4646389" y="3948504"/>
            <a:ext cx="3945572" cy="2671191"/>
          </a:xfrm>
          <a:prstGeom prst="rect">
            <a:avLst/>
          </a:prstGeom>
        </p:spPr>
      </p:pic>
    </p:spTree>
    <p:extLst>
      <p:ext uri="{BB962C8B-B14F-4D97-AF65-F5344CB8AC3E}">
        <p14:creationId xmlns:p14="http://schemas.microsoft.com/office/powerpoint/2010/main" val="124746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3958776" cy="707886"/>
          </a:xfrm>
          <a:prstGeom prst="rect">
            <a:avLst/>
          </a:prstGeom>
          <a:noFill/>
        </p:spPr>
        <p:txBody>
          <a:bodyPr wrap="none" rtlCol="0">
            <a:spAutoFit/>
          </a:bodyPr>
          <a:lstStyle/>
          <a:p>
            <a:r>
              <a:rPr lang="en-US" sz="4000" b="1" dirty="0"/>
              <a:t>RANDOM FOREST</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3139321"/>
          </a:xfrm>
          <a:prstGeom prst="rect">
            <a:avLst/>
          </a:prstGeom>
          <a:noFill/>
        </p:spPr>
        <p:txBody>
          <a:bodyPr wrap="square" rtlCol="0">
            <a:spAutoFit/>
          </a:bodyPr>
          <a:lstStyle/>
          <a:p>
            <a:r>
              <a:rPr lang="en-US" dirty="0"/>
              <a:t>1) Model Form</a:t>
            </a:r>
          </a:p>
          <a:p>
            <a:r>
              <a:rPr lang="en-US" dirty="0"/>
              <a:t>Majority Vote of Decision Tree</a:t>
            </a:r>
          </a:p>
          <a:p>
            <a:endParaRPr lang="en-US" dirty="0"/>
          </a:p>
          <a:p>
            <a:r>
              <a:rPr lang="en-US" dirty="0"/>
              <a:t>2) Loss Function</a:t>
            </a:r>
          </a:p>
          <a:p>
            <a:r>
              <a:rPr lang="en-US" dirty="0"/>
              <a:t>Decision Tree</a:t>
            </a:r>
          </a:p>
          <a:p>
            <a:endParaRPr lang="en-US" dirty="0"/>
          </a:p>
          <a:p>
            <a:r>
              <a:rPr lang="en-US" dirty="0"/>
              <a:t>3) Optimization Criterion</a:t>
            </a:r>
            <a:endParaRPr lang="en-US" i="1" dirty="0"/>
          </a:p>
          <a:p>
            <a:r>
              <a:rPr lang="en-US" dirty="0"/>
              <a:t>Decision Tree</a:t>
            </a:r>
          </a:p>
          <a:p>
            <a:endParaRPr lang="en-US" i="1" dirty="0"/>
          </a:p>
          <a:p>
            <a:r>
              <a:rPr lang="en-US" dirty="0"/>
              <a:t>4) Optimization Routine</a:t>
            </a:r>
          </a:p>
          <a:p>
            <a:r>
              <a:rPr lang="en-US" dirty="0"/>
              <a:t>Decision Tree</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949724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4799519" cy="707886"/>
          </a:xfrm>
          <a:prstGeom prst="rect">
            <a:avLst/>
          </a:prstGeom>
          <a:noFill/>
        </p:spPr>
        <p:txBody>
          <a:bodyPr wrap="none" rtlCol="0">
            <a:spAutoFit/>
          </a:bodyPr>
          <a:lstStyle/>
          <a:p>
            <a:r>
              <a:rPr lang="en-US" sz="4000" b="1" dirty="0"/>
              <a:t>GRADIENT BOOSTING</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3139321"/>
          </a:xfrm>
          <a:prstGeom prst="rect">
            <a:avLst/>
          </a:prstGeom>
          <a:noFill/>
        </p:spPr>
        <p:txBody>
          <a:bodyPr wrap="square" rtlCol="0">
            <a:spAutoFit/>
          </a:bodyPr>
          <a:lstStyle/>
          <a:p>
            <a:r>
              <a:rPr lang="en-US" dirty="0"/>
              <a:t>1) Model Form</a:t>
            </a:r>
          </a:p>
          <a:p>
            <a:r>
              <a:rPr lang="en-US" dirty="0"/>
              <a:t>Majority Vote of Weighted Decision Tree</a:t>
            </a:r>
          </a:p>
          <a:p>
            <a:endParaRPr lang="en-US" dirty="0"/>
          </a:p>
          <a:p>
            <a:r>
              <a:rPr lang="en-US" dirty="0"/>
              <a:t>2) Loss Function</a:t>
            </a:r>
          </a:p>
          <a:p>
            <a:r>
              <a:rPr lang="en-US" dirty="0"/>
              <a:t>Decision Tree</a:t>
            </a:r>
          </a:p>
          <a:p>
            <a:endParaRPr lang="en-US" dirty="0"/>
          </a:p>
          <a:p>
            <a:r>
              <a:rPr lang="en-US" dirty="0"/>
              <a:t>3) Optimization Criterion</a:t>
            </a:r>
            <a:endParaRPr lang="en-US" i="1" dirty="0"/>
          </a:p>
          <a:p>
            <a:r>
              <a:rPr lang="en-US" dirty="0"/>
              <a:t>Decision Tree</a:t>
            </a:r>
          </a:p>
          <a:p>
            <a:endParaRPr lang="en-US" i="1" dirty="0"/>
          </a:p>
          <a:p>
            <a:r>
              <a:rPr lang="en-US" dirty="0"/>
              <a:t>4) Optimization Routine</a:t>
            </a:r>
          </a:p>
          <a:p>
            <a:r>
              <a:rPr lang="en-US" dirty="0"/>
              <a:t>Decision Tree</a:t>
            </a:r>
          </a:p>
        </p:txBody>
      </p:sp>
      <p:sp>
        <p:nvSpPr>
          <p:cNvPr id="4" name="Rectangle 1">
            <a:extLst>
              <a:ext uri="{FF2B5EF4-FFF2-40B4-BE49-F238E27FC236}">
                <a16:creationId xmlns:a16="http://schemas.microsoft.com/office/drawing/2014/main" id="{0EC6A74F-595A-574B-B347-438402B134A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  </a:t>
            </a:r>
            <a:r>
              <a:rPr kumimoji="0" lang="en-US" altLang="en-US" sz="1900" b="0" i="0" u="none" strike="noStrike" cap="none" normalizeH="0" baseline="0">
                <a:ln>
                  <a:noFill/>
                </a:ln>
                <a:solidFill>
                  <a:srgbClr val="222222"/>
                </a:solidFill>
                <a:effectLst/>
                <a:latin typeface="Arial" panose="020B0604020202020204" pitchFamily="34" charset="0"/>
              </a:rPr>
              <a:t>     </a:t>
            </a: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AutoShape 2" descr="{\displaystyle {\frac {p}{1-p}}=b^{\beta _{0}+\beta _{1}x_{1}+\beta _{2}x_{2}}}">
            <a:extLst>
              <a:ext uri="{FF2B5EF4-FFF2-40B4-BE49-F238E27FC236}">
                <a16:creationId xmlns:a16="http://schemas.microsoft.com/office/drawing/2014/main" id="{3931EC97-3044-9F48-AA86-5A77D5408588}"/>
              </a:ext>
            </a:extLst>
          </p:cNvPr>
          <p:cNvSpPr>
            <a:spLocks noChangeAspect="1" noChangeArrowheads="1"/>
          </p:cNvSpPr>
          <p:nvPr/>
        </p:nvSpPr>
        <p:spPr bwMode="auto">
          <a:xfrm>
            <a:off x="698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61161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418"/>
            <a:ext cx="9144000" cy="699897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89045" y="625755"/>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045" y="645400"/>
            <a:ext cx="1892634" cy="400110"/>
          </a:xfrm>
          <a:prstGeom prst="rect">
            <a:avLst/>
          </a:prstGeom>
          <a:noFill/>
        </p:spPr>
        <p:txBody>
          <a:bodyPr wrap="none" rtlCol="0">
            <a:spAutoFit/>
          </a:bodyPr>
          <a:lstStyle/>
          <a:p>
            <a:r>
              <a:rPr lang="en-US" sz="2000" b="1" dirty="0">
                <a:solidFill>
                  <a:schemeClr val="bg1"/>
                </a:solidFill>
              </a:rPr>
              <a:t>CLASSIFICATION</a:t>
            </a:r>
          </a:p>
        </p:txBody>
      </p:sp>
      <p:sp>
        <p:nvSpPr>
          <p:cNvPr id="11" name="TextBox 10"/>
          <p:cNvSpPr txBox="1"/>
          <p:nvPr/>
        </p:nvSpPr>
        <p:spPr>
          <a:xfrm>
            <a:off x="589045" y="1315523"/>
            <a:ext cx="1208985" cy="707886"/>
          </a:xfrm>
          <a:prstGeom prst="rect">
            <a:avLst/>
          </a:prstGeom>
          <a:noFill/>
        </p:spPr>
        <p:txBody>
          <a:bodyPr wrap="none" rtlCol="0">
            <a:spAutoFit/>
          </a:bodyPr>
          <a:lstStyle/>
          <a:p>
            <a:r>
              <a:rPr lang="en-US" sz="4000" b="1" dirty="0">
                <a:solidFill>
                  <a:schemeClr val="bg1"/>
                </a:solidFill>
              </a:rPr>
              <a:t>Q&amp;A</a:t>
            </a:r>
          </a:p>
        </p:txBody>
      </p:sp>
    </p:spTree>
    <p:extLst>
      <p:ext uri="{BB962C8B-B14F-4D97-AF65-F5344CB8AC3E}">
        <p14:creationId xmlns:p14="http://schemas.microsoft.com/office/powerpoint/2010/main" val="1842725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418"/>
            <a:ext cx="9144000" cy="699897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89045" y="625755"/>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045" y="645400"/>
            <a:ext cx="1514261" cy="400110"/>
          </a:xfrm>
          <a:prstGeom prst="rect">
            <a:avLst/>
          </a:prstGeom>
          <a:noFill/>
        </p:spPr>
        <p:txBody>
          <a:bodyPr wrap="none" rtlCol="0">
            <a:spAutoFit/>
          </a:bodyPr>
          <a:lstStyle/>
          <a:p>
            <a:r>
              <a:rPr lang="en-US" sz="2000" b="1" dirty="0">
                <a:solidFill>
                  <a:schemeClr val="bg1"/>
                </a:solidFill>
              </a:rPr>
              <a:t>REFERENCES</a:t>
            </a:r>
          </a:p>
        </p:txBody>
      </p:sp>
      <p:sp>
        <p:nvSpPr>
          <p:cNvPr id="8" name="TextBox 7">
            <a:extLst>
              <a:ext uri="{FF2B5EF4-FFF2-40B4-BE49-F238E27FC236}">
                <a16:creationId xmlns:a16="http://schemas.microsoft.com/office/drawing/2014/main" id="{40A1AAD8-7546-814A-A6A7-13EE2BF7712F}"/>
              </a:ext>
            </a:extLst>
          </p:cNvPr>
          <p:cNvSpPr txBox="1"/>
          <p:nvPr/>
        </p:nvSpPr>
        <p:spPr>
          <a:xfrm>
            <a:off x="589045" y="2107543"/>
            <a:ext cx="7952104" cy="2308324"/>
          </a:xfrm>
          <a:prstGeom prst="rect">
            <a:avLst/>
          </a:prstGeom>
          <a:noFill/>
        </p:spPr>
        <p:txBody>
          <a:bodyPr wrap="square" rtlCol="0">
            <a:spAutoFit/>
          </a:bodyPr>
          <a:lstStyle/>
          <a:p>
            <a:r>
              <a:rPr lang="en-US" dirty="0">
                <a:hlinkClick r:id="rId2"/>
              </a:rPr>
              <a:t>https://en.wikipedia.org/wiki/K-nearest_neighbors_algorithm</a:t>
            </a:r>
            <a:endParaRPr lang="en-US" dirty="0"/>
          </a:p>
          <a:p>
            <a:endParaRPr lang="en-US" dirty="0">
              <a:solidFill>
                <a:schemeClr val="bg1"/>
              </a:solidFill>
            </a:endParaRPr>
          </a:p>
          <a:p>
            <a:endParaRPr lang="en-US" dirty="0">
              <a:solidFill>
                <a:schemeClr val="bg1"/>
              </a:solidFill>
            </a:endParaRPr>
          </a:p>
          <a:p>
            <a:r>
              <a:rPr lang="en-US" dirty="0">
                <a:hlinkClick r:id="rId3"/>
              </a:rPr>
              <a:t>https://web.stanford.edu/~jurafsky/slp3/5.pdf</a:t>
            </a:r>
            <a:endParaRPr lang="en-US" dirty="0"/>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7636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4919360" cy="707886"/>
          </a:xfrm>
          <a:prstGeom prst="rect">
            <a:avLst/>
          </a:prstGeom>
          <a:noFill/>
        </p:spPr>
        <p:txBody>
          <a:bodyPr wrap="none" rtlCol="0">
            <a:spAutoFit/>
          </a:bodyPr>
          <a:lstStyle/>
          <a:p>
            <a:r>
              <a:rPr lang="en-US" sz="4000" b="1" dirty="0"/>
              <a:t>CORE OF THE MODELS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3" name="TextBox 12">
            <a:extLst>
              <a:ext uri="{FF2B5EF4-FFF2-40B4-BE49-F238E27FC236}">
                <a16:creationId xmlns:a16="http://schemas.microsoft.com/office/drawing/2014/main" id="{40A812B5-7436-C64D-8FCB-47F33BBDAA96}"/>
              </a:ext>
            </a:extLst>
          </p:cNvPr>
          <p:cNvSpPr txBox="1"/>
          <p:nvPr/>
        </p:nvSpPr>
        <p:spPr>
          <a:xfrm>
            <a:off x="307975" y="2250056"/>
            <a:ext cx="6965979" cy="369332"/>
          </a:xfrm>
          <a:prstGeom prst="rect">
            <a:avLst/>
          </a:prstGeom>
          <a:noFill/>
        </p:spPr>
        <p:txBody>
          <a:bodyPr wrap="square" rtlCol="0">
            <a:spAutoFit/>
          </a:bodyPr>
          <a:lstStyle/>
          <a:p>
            <a:pPr algn="ctr"/>
            <a:r>
              <a:rPr lang="en-US" i="1" dirty="0"/>
              <a:t>What should I think about when learning a new Algorithm?</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6965979" cy="1754326"/>
          </a:xfrm>
          <a:prstGeom prst="rect">
            <a:avLst/>
          </a:prstGeom>
          <a:noFill/>
        </p:spPr>
        <p:txBody>
          <a:bodyPr wrap="square" rtlCol="0">
            <a:spAutoFit/>
          </a:bodyPr>
          <a:lstStyle/>
          <a:p>
            <a:r>
              <a:rPr lang="en-US" dirty="0"/>
              <a:t>1) Model Form</a:t>
            </a:r>
          </a:p>
          <a:p>
            <a:r>
              <a:rPr lang="en-US" dirty="0"/>
              <a:t>Pop quiz! Who can tell me what a model is?</a:t>
            </a:r>
          </a:p>
          <a:p>
            <a:endParaRPr lang="en-US" dirty="0"/>
          </a:p>
          <a:p>
            <a:r>
              <a:rPr lang="en-US" dirty="0"/>
              <a:t>2) Loss Function</a:t>
            </a:r>
          </a:p>
          <a:p>
            <a:r>
              <a:rPr lang="en-US" dirty="0"/>
              <a:t>Pop quiz! Who can tell me what a loss function is?</a:t>
            </a:r>
          </a:p>
          <a:p>
            <a:endParaRPr lang="en-US" dirty="0"/>
          </a:p>
        </p:txBody>
      </p:sp>
    </p:spTree>
    <p:extLst>
      <p:ext uri="{BB962C8B-B14F-4D97-AF65-F5344CB8AC3E}">
        <p14:creationId xmlns:p14="http://schemas.microsoft.com/office/powerpoint/2010/main" val="67341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4919360" cy="707886"/>
          </a:xfrm>
          <a:prstGeom prst="rect">
            <a:avLst/>
          </a:prstGeom>
          <a:noFill/>
        </p:spPr>
        <p:txBody>
          <a:bodyPr wrap="none" rtlCol="0">
            <a:spAutoFit/>
          </a:bodyPr>
          <a:lstStyle/>
          <a:p>
            <a:r>
              <a:rPr lang="en-US" sz="4000" b="1" dirty="0"/>
              <a:t>CORE OF THE MODELS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3" name="TextBox 12">
            <a:extLst>
              <a:ext uri="{FF2B5EF4-FFF2-40B4-BE49-F238E27FC236}">
                <a16:creationId xmlns:a16="http://schemas.microsoft.com/office/drawing/2014/main" id="{40A812B5-7436-C64D-8FCB-47F33BBDAA96}"/>
              </a:ext>
            </a:extLst>
          </p:cNvPr>
          <p:cNvSpPr txBox="1"/>
          <p:nvPr/>
        </p:nvSpPr>
        <p:spPr>
          <a:xfrm>
            <a:off x="307975" y="2250056"/>
            <a:ext cx="6965979" cy="369332"/>
          </a:xfrm>
          <a:prstGeom prst="rect">
            <a:avLst/>
          </a:prstGeom>
          <a:noFill/>
        </p:spPr>
        <p:txBody>
          <a:bodyPr wrap="square" rtlCol="0">
            <a:spAutoFit/>
          </a:bodyPr>
          <a:lstStyle/>
          <a:p>
            <a:pPr algn="ctr"/>
            <a:r>
              <a:rPr lang="en-US" i="1" dirty="0"/>
              <a:t>What should I think about when learning a new Algorithm?</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6965979" cy="2862322"/>
          </a:xfrm>
          <a:prstGeom prst="rect">
            <a:avLst/>
          </a:prstGeom>
          <a:noFill/>
        </p:spPr>
        <p:txBody>
          <a:bodyPr wrap="square" rtlCol="0">
            <a:spAutoFit/>
          </a:bodyPr>
          <a:lstStyle/>
          <a:p>
            <a:r>
              <a:rPr lang="en-US" dirty="0"/>
              <a:t>1) Model Form</a:t>
            </a:r>
          </a:p>
          <a:p>
            <a:r>
              <a:rPr lang="en-US" dirty="0"/>
              <a:t>Pop quiz! Who can tell me what a model is?</a:t>
            </a:r>
          </a:p>
          <a:p>
            <a:endParaRPr lang="en-US" dirty="0"/>
          </a:p>
          <a:p>
            <a:r>
              <a:rPr lang="en-US" dirty="0"/>
              <a:t>2) Loss Function</a:t>
            </a:r>
          </a:p>
          <a:p>
            <a:r>
              <a:rPr lang="en-US" dirty="0"/>
              <a:t>Pop quiz! Who can tell me what a loss function is?</a:t>
            </a:r>
          </a:p>
          <a:p>
            <a:endParaRPr lang="en-US" dirty="0"/>
          </a:p>
          <a:p>
            <a:r>
              <a:rPr lang="en-US" dirty="0"/>
              <a:t>3) Optimization Criterion</a:t>
            </a:r>
            <a:endParaRPr lang="en-US" i="1" dirty="0"/>
          </a:p>
          <a:p>
            <a:r>
              <a:rPr lang="en-US" dirty="0"/>
              <a:t>Pop quiz! Who can tell me what an optimization criterion is?</a:t>
            </a:r>
          </a:p>
          <a:p>
            <a:endParaRPr lang="en-US" i="1" dirty="0"/>
          </a:p>
          <a:p>
            <a:endParaRPr lang="en-US" dirty="0"/>
          </a:p>
        </p:txBody>
      </p:sp>
    </p:spTree>
    <p:extLst>
      <p:ext uri="{BB962C8B-B14F-4D97-AF65-F5344CB8AC3E}">
        <p14:creationId xmlns:p14="http://schemas.microsoft.com/office/powerpoint/2010/main" val="4013314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4919360" cy="707886"/>
          </a:xfrm>
          <a:prstGeom prst="rect">
            <a:avLst/>
          </a:prstGeom>
          <a:noFill/>
        </p:spPr>
        <p:txBody>
          <a:bodyPr wrap="none" rtlCol="0">
            <a:spAutoFit/>
          </a:bodyPr>
          <a:lstStyle/>
          <a:p>
            <a:r>
              <a:rPr lang="en-US" sz="4000" b="1" dirty="0"/>
              <a:t>CORE OF THE MODELS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3" name="TextBox 12">
            <a:extLst>
              <a:ext uri="{FF2B5EF4-FFF2-40B4-BE49-F238E27FC236}">
                <a16:creationId xmlns:a16="http://schemas.microsoft.com/office/drawing/2014/main" id="{40A812B5-7436-C64D-8FCB-47F33BBDAA96}"/>
              </a:ext>
            </a:extLst>
          </p:cNvPr>
          <p:cNvSpPr txBox="1"/>
          <p:nvPr/>
        </p:nvSpPr>
        <p:spPr>
          <a:xfrm>
            <a:off x="307975" y="2250056"/>
            <a:ext cx="6965979" cy="369332"/>
          </a:xfrm>
          <a:prstGeom prst="rect">
            <a:avLst/>
          </a:prstGeom>
          <a:noFill/>
        </p:spPr>
        <p:txBody>
          <a:bodyPr wrap="square" rtlCol="0">
            <a:spAutoFit/>
          </a:bodyPr>
          <a:lstStyle/>
          <a:p>
            <a:pPr algn="ctr"/>
            <a:r>
              <a:rPr lang="en-US" i="1" dirty="0"/>
              <a:t>What should I think about when learning a new Algorithm?</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6965979" cy="3416320"/>
          </a:xfrm>
          <a:prstGeom prst="rect">
            <a:avLst/>
          </a:prstGeom>
          <a:noFill/>
        </p:spPr>
        <p:txBody>
          <a:bodyPr wrap="square" rtlCol="0">
            <a:spAutoFit/>
          </a:bodyPr>
          <a:lstStyle/>
          <a:p>
            <a:r>
              <a:rPr lang="en-US" dirty="0"/>
              <a:t>1) Model Form</a:t>
            </a:r>
          </a:p>
          <a:p>
            <a:r>
              <a:rPr lang="en-US" dirty="0"/>
              <a:t>Pop quiz! Who can tell me what a model is?</a:t>
            </a:r>
          </a:p>
          <a:p>
            <a:endParaRPr lang="en-US" dirty="0"/>
          </a:p>
          <a:p>
            <a:r>
              <a:rPr lang="en-US" dirty="0"/>
              <a:t>2) Loss Function</a:t>
            </a:r>
          </a:p>
          <a:p>
            <a:r>
              <a:rPr lang="en-US" dirty="0"/>
              <a:t>Pop quiz! Who can tell me what a loss function is?</a:t>
            </a:r>
          </a:p>
          <a:p>
            <a:endParaRPr lang="en-US" dirty="0"/>
          </a:p>
          <a:p>
            <a:r>
              <a:rPr lang="en-US" dirty="0"/>
              <a:t>3) Optimization Criterion</a:t>
            </a:r>
            <a:endParaRPr lang="en-US" i="1" dirty="0"/>
          </a:p>
          <a:p>
            <a:r>
              <a:rPr lang="en-US" dirty="0"/>
              <a:t>Pop quiz! Who can tell me what an optimization criterion is?</a:t>
            </a:r>
          </a:p>
          <a:p>
            <a:endParaRPr lang="en-US" i="1" dirty="0"/>
          </a:p>
          <a:p>
            <a:r>
              <a:rPr lang="en-US" dirty="0"/>
              <a:t>4) Optimization Routine</a:t>
            </a:r>
          </a:p>
          <a:p>
            <a:r>
              <a:rPr lang="en-US" dirty="0"/>
              <a:t>Pop quiz! Who can tell me what an optimization routine is?</a:t>
            </a:r>
          </a:p>
          <a:p>
            <a:endParaRPr lang="en-US" dirty="0"/>
          </a:p>
        </p:txBody>
      </p:sp>
    </p:spTree>
    <p:extLst>
      <p:ext uri="{BB962C8B-B14F-4D97-AF65-F5344CB8AC3E}">
        <p14:creationId xmlns:p14="http://schemas.microsoft.com/office/powerpoint/2010/main" val="312145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91C5D5-5155-E545-BAA1-E609FDB2E433}"/>
              </a:ext>
            </a:extLst>
          </p:cNvPr>
          <p:cNvSpPr/>
          <p:nvPr/>
        </p:nvSpPr>
        <p:spPr>
          <a:xfrm>
            <a:off x="460375" y="2852081"/>
            <a:ext cx="6148769" cy="328250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89045" y="637947"/>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89045" y="1077791"/>
            <a:ext cx="7952104" cy="0"/>
          </a:xfrm>
          <a:prstGeom prst="line">
            <a:avLst/>
          </a:prstGeom>
          <a:ln w="952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9045" y="1315523"/>
            <a:ext cx="4919360" cy="707886"/>
          </a:xfrm>
          <a:prstGeom prst="rect">
            <a:avLst/>
          </a:prstGeom>
          <a:noFill/>
        </p:spPr>
        <p:txBody>
          <a:bodyPr wrap="none" rtlCol="0">
            <a:spAutoFit/>
          </a:bodyPr>
          <a:lstStyle/>
          <a:p>
            <a:r>
              <a:rPr lang="en-US" sz="4000" b="1" dirty="0"/>
              <a:t>CORE OF THE MODELS</a:t>
            </a:r>
          </a:p>
        </p:txBody>
      </p:sp>
      <p:sp>
        <p:nvSpPr>
          <p:cNvPr id="3" name="AutoShape 6" descr="Image result for rub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10" descr="Image result for sas logo"/>
          <p:cNvSpPr>
            <a:spLocks noChangeAspect="1" noChangeArrowheads="1"/>
          </p:cNvSpPr>
          <p:nvPr/>
        </p:nvSpPr>
        <p:spPr bwMode="auto">
          <a:xfrm>
            <a:off x="1694687" y="-1483"/>
            <a:ext cx="1699387" cy="7047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589045" y="645400"/>
            <a:ext cx="1892634" cy="400110"/>
          </a:xfrm>
          <a:prstGeom prst="rect">
            <a:avLst/>
          </a:prstGeom>
          <a:noFill/>
        </p:spPr>
        <p:txBody>
          <a:bodyPr wrap="none" rtlCol="0">
            <a:spAutoFit/>
          </a:bodyPr>
          <a:lstStyle/>
          <a:p>
            <a:r>
              <a:rPr lang="en-US" sz="2000" b="1" dirty="0"/>
              <a:t>CLASSIFICATION</a:t>
            </a:r>
          </a:p>
        </p:txBody>
      </p:sp>
      <p:sp>
        <p:nvSpPr>
          <p:cNvPr id="13" name="TextBox 12">
            <a:extLst>
              <a:ext uri="{FF2B5EF4-FFF2-40B4-BE49-F238E27FC236}">
                <a16:creationId xmlns:a16="http://schemas.microsoft.com/office/drawing/2014/main" id="{40A812B5-7436-C64D-8FCB-47F33BBDAA96}"/>
              </a:ext>
            </a:extLst>
          </p:cNvPr>
          <p:cNvSpPr txBox="1"/>
          <p:nvPr/>
        </p:nvSpPr>
        <p:spPr>
          <a:xfrm>
            <a:off x="307975" y="2250056"/>
            <a:ext cx="6965979" cy="369332"/>
          </a:xfrm>
          <a:prstGeom prst="rect">
            <a:avLst/>
          </a:prstGeom>
          <a:noFill/>
        </p:spPr>
        <p:txBody>
          <a:bodyPr wrap="square" rtlCol="0">
            <a:spAutoFit/>
          </a:bodyPr>
          <a:lstStyle/>
          <a:p>
            <a:pPr algn="ctr"/>
            <a:r>
              <a:rPr lang="en-US" i="1" dirty="0"/>
              <a:t>What should I think about when learning a new Algorithm?</a:t>
            </a:r>
          </a:p>
        </p:txBody>
      </p:sp>
      <p:sp>
        <p:nvSpPr>
          <p:cNvPr id="14" name="TextBox 13">
            <a:extLst>
              <a:ext uri="{FF2B5EF4-FFF2-40B4-BE49-F238E27FC236}">
                <a16:creationId xmlns:a16="http://schemas.microsoft.com/office/drawing/2014/main" id="{6423CBA8-B616-BE4A-A60B-67C7931D6AF9}"/>
              </a:ext>
            </a:extLst>
          </p:cNvPr>
          <p:cNvSpPr txBox="1"/>
          <p:nvPr/>
        </p:nvSpPr>
        <p:spPr>
          <a:xfrm>
            <a:off x="589044" y="2852081"/>
            <a:ext cx="5788607" cy="3416320"/>
          </a:xfrm>
          <a:prstGeom prst="rect">
            <a:avLst/>
          </a:prstGeom>
          <a:noFill/>
        </p:spPr>
        <p:txBody>
          <a:bodyPr wrap="square" rtlCol="0">
            <a:spAutoFit/>
          </a:bodyPr>
          <a:lstStyle/>
          <a:p>
            <a:r>
              <a:rPr lang="en-US" dirty="0"/>
              <a:t>1) Model Form</a:t>
            </a:r>
          </a:p>
          <a:p>
            <a:r>
              <a:rPr lang="en-US" dirty="0"/>
              <a:t>Pop quiz! Who can tell me what a model is?</a:t>
            </a:r>
          </a:p>
          <a:p>
            <a:endParaRPr lang="en-US" dirty="0"/>
          </a:p>
          <a:p>
            <a:r>
              <a:rPr lang="en-US" dirty="0"/>
              <a:t>2) Loss Function</a:t>
            </a:r>
          </a:p>
          <a:p>
            <a:r>
              <a:rPr lang="en-US" dirty="0"/>
              <a:t>Pop quiz! Who can tell me what a loss function is?</a:t>
            </a:r>
          </a:p>
          <a:p>
            <a:endParaRPr lang="en-US" dirty="0"/>
          </a:p>
          <a:p>
            <a:r>
              <a:rPr lang="en-US" dirty="0"/>
              <a:t>3) Optimization Criterion</a:t>
            </a:r>
            <a:endParaRPr lang="en-US" i="1" dirty="0"/>
          </a:p>
          <a:p>
            <a:r>
              <a:rPr lang="en-US" dirty="0"/>
              <a:t>Pop quiz! Who can tell me what an optimization criterion is?</a:t>
            </a:r>
          </a:p>
          <a:p>
            <a:endParaRPr lang="en-US" i="1" dirty="0"/>
          </a:p>
          <a:p>
            <a:r>
              <a:rPr lang="en-US" dirty="0"/>
              <a:t>4) Optimization Routine</a:t>
            </a:r>
          </a:p>
          <a:p>
            <a:r>
              <a:rPr lang="en-US" dirty="0"/>
              <a:t>Pop quiz! Who can tell me what an optimization routine is?</a:t>
            </a:r>
          </a:p>
          <a:p>
            <a:endParaRPr lang="en-US" dirty="0"/>
          </a:p>
        </p:txBody>
      </p:sp>
      <p:sp>
        <p:nvSpPr>
          <p:cNvPr id="12" name="TextBox 11">
            <a:extLst>
              <a:ext uri="{FF2B5EF4-FFF2-40B4-BE49-F238E27FC236}">
                <a16:creationId xmlns:a16="http://schemas.microsoft.com/office/drawing/2014/main" id="{9B930935-D0A9-9E4A-819F-2C7334DA5D1A}"/>
              </a:ext>
            </a:extLst>
          </p:cNvPr>
          <p:cNvSpPr txBox="1"/>
          <p:nvPr/>
        </p:nvSpPr>
        <p:spPr>
          <a:xfrm>
            <a:off x="6737813" y="2846035"/>
            <a:ext cx="2071307" cy="646331"/>
          </a:xfrm>
          <a:prstGeom prst="rect">
            <a:avLst/>
          </a:prstGeom>
          <a:noFill/>
        </p:spPr>
        <p:txBody>
          <a:bodyPr wrap="square" rtlCol="0">
            <a:spAutoFit/>
          </a:bodyPr>
          <a:lstStyle/>
          <a:p>
            <a:r>
              <a:rPr lang="en-US" dirty="0"/>
              <a:t>1) How we calculate our prediction</a:t>
            </a:r>
          </a:p>
        </p:txBody>
      </p:sp>
      <p:sp>
        <p:nvSpPr>
          <p:cNvPr id="15" name="TextBox 14">
            <a:extLst>
              <a:ext uri="{FF2B5EF4-FFF2-40B4-BE49-F238E27FC236}">
                <a16:creationId xmlns:a16="http://schemas.microsoft.com/office/drawing/2014/main" id="{00B2EE3A-47B7-8046-9987-4D192329EF13}"/>
              </a:ext>
            </a:extLst>
          </p:cNvPr>
          <p:cNvSpPr txBox="1"/>
          <p:nvPr/>
        </p:nvSpPr>
        <p:spPr>
          <a:xfrm>
            <a:off x="6737813" y="3697846"/>
            <a:ext cx="2071307" cy="646331"/>
          </a:xfrm>
          <a:prstGeom prst="rect">
            <a:avLst/>
          </a:prstGeom>
          <a:noFill/>
        </p:spPr>
        <p:txBody>
          <a:bodyPr wrap="square" rtlCol="0">
            <a:spAutoFit/>
          </a:bodyPr>
          <a:lstStyle/>
          <a:p>
            <a:r>
              <a:rPr lang="en-US" dirty="0"/>
              <a:t>2) How off was our prediction</a:t>
            </a:r>
          </a:p>
        </p:txBody>
      </p:sp>
      <p:sp>
        <p:nvSpPr>
          <p:cNvPr id="16" name="TextBox 15">
            <a:extLst>
              <a:ext uri="{FF2B5EF4-FFF2-40B4-BE49-F238E27FC236}">
                <a16:creationId xmlns:a16="http://schemas.microsoft.com/office/drawing/2014/main" id="{A54C62BA-873F-AF4E-88FE-575946C92439}"/>
              </a:ext>
            </a:extLst>
          </p:cNvPr>
          <p:cNvSpPr txBox="1"/>
          <p:nvPr/>
        </p:nvSpPr>
        <p:spPr>
          <a:xfrm>
            <a:off x="6737813" y="4549657"/>
            <a:ext cx="2071307" cy="646331"/>
          </a:xfrm>
          <a:prstGeom prst="rect">
            <a:avLst/>
          </a:prstGeom>
          <a:noFill/>
        </p:spPr>
        <p:txBody>
          <a:bodyPr wrap="square" rtlCol="0">
            <a:spAutoFit/>
          </a:bodyPr>
          <a:lstStyle/>
          <a:p>
            <a:r>
              <a:rPr lang="en-US" dirty="0"/>
              <a:t>1) How off were we on all the data</a:t>
            </a:r>
          </a:p>
        </p:txBody>
      </p:sp>
      <p:sp>
        <p:nvSpPr>
          <p:cNvPr id="17" name="TextBox 16">
            <a:extLst>
              <a:ext uri="{FF2B5EF4-FFF2-40B4-BE49-F238E27FC236}">
                <a16:creationId xmlns:a16="http://schemas.microsoft.com/office/drawing/2014/main" id="{75632F1F-899A-3F46-A98A-6650E8E02951}"/>
              </a:ext>
            </a:extLst>
          </p:cNvPr>
          <p:cNvSpPr txBox="1"/>
          <p:nvPr/>
        </p:nvSpPr>
        <p:spPr>
          <a:xfrm>
            <a:off x="6737813" y="5401469"/>
            <a:ext cx="2071307" cy="646331"/>
          </a:xfrm>
          <a:prstGeom prst="rect">
            <a:avLst/>
          </a:prstGeom>
          <a:noFill/>
        </p:spPr>
        <p:txBody>
          <a:bodyPr wrap="square" rtlCol="0">
            <a:spAutoFit/>
          </a:bodyPr>
          <a:lstStyle/>
          <a:p>
            <a:r>
              <a:rPr lang="en-US" dirty="0"/>
              <a:t>1) How off were we on all the data</a:t>
            </a:r>
          </a:p>
        </p:txBody>
      </p:sp>
    </p:spTree>
    <p:extLst>
      <p:ext uri="{BB962C8B-B14F-4D97-AF65-F5344CB8AC3E}">
        <p14:creationId xmlns:p14="http://schemas.microsoft.com/office/powerpoint/2010/main" val="1715419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28895</TotalTime>
  <Words>2062</Words>
  <Application>Microsoft Office PowerPoint</Application>
  <PresentationFormat>On-screen Show (4:3)</PresentationFormat>
  <Paragraphs>523</Paragraphs>
  <Slides>57</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57</vt:i4>
      </vt:variant>
    </vt:vector>
  </HeadingPairs>
  <TitlesOfParts>
    <vt:vector size="60"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Raveret</dc:creator>
  <cp:lastModifiedBy>Benson, Bryant</cp:lastModifiedBy>
  <cp:revision>282</cp:revision>
  <dcterms:created xsi:type="dcterms:W3CDTF">2016-10-29T15:35:35Z</dcterms:created>
  <dcterms:modified xsi:type="dcterms:W3CDTF">2020-08-20T21:49:39Z</dcterms:modified>
</cp:coreProperties>
</file>